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3205400"/>
  <p:notesSz cx="29464000" cy="41984613"/>
  <p:defaultTextStyle>
    <a:defPPr>
      <a:defRPr lang="ja-JP"/>
    </a:defPPr>
    <a:lvl1pPr marL="0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1pPr>
    <a:lvl2pPr marL="2160079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2pPr>
    <a:lvl3pPr marL="4320158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3pPr>
    <a:lvl4pPr marL="6480237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4pPr>
    <a:lvl5pPr marL="8640312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5pPr>
    <a:lvl6pPr marL="10800391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6pPr>
    <a:lvl7pPr marL="12960470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7pPr>
    <a:lvl8pPr marL="15120549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8pPr>
    <a:lvl9pPr marL="17280628" algn="l" defTabSz="4320158" rtl="0" eaLnBrk="1" latinLnBrk="0" hangingPunct="1">
      <a:defRPr kumimoji="1"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24" autoAdjust="0"/>
  </p:normalViewPr>
  <p:slideViewPr>
    <p:cSldViewPr>
      <p:cViewPr>
        <p:scale>
          <a:sx n="20" d="100"/>
          <a:sy n="20" d="100"/>
        </p:scale>
        <p:origin x="-1212" y="1080"/>
      </p:cViewPr>
      <p:guideLst>
        <p:guide orient="horz" pos="13608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13224"/>
        <p:guide pos="92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\Desktop\poster\figu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\Desktop\poster\fig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Category 1 </c:v>
                </c:pt>
              </c:strCache>
            </c:strRef>
          </c:tx>
          <c:cat>
            <c:strRef>
              <c:f>Sheet1!$C$3:$F$3</c:f>
              <c:strCache>
                <c:ptCount val="4"/>
                <c:pt idx="0">
                  <c:v>Char(Ja) </c:v>
                </c:pt>
                <c:pt idx="1">
                  <c:v>Char(Zh) </c:v>
                </c:pt>
                <c:pt idx="2">
                  <c:v>Word(Ja) </c:v>
                </c:pt>
                <c:pt idx="3">
                  <c:v>Word(Zh) </c:v>
                </c:pt>
              </c:strCache>
            </c:strRef>
          </c:cat>
          <c:val>
            <c:numRef>
              <c:f>Sheet1!$C$4:$F$4</c:f>
              <c:numCache>
                <c:formatCode>0.00%</c:formatCode>
                <c:ptCount val="4"/>
                <c:pt idx="0">
                  <c:v>0.52410000000000001</c:v>
                </c:pt>
                <c:pt idx="1">
                  <c:v>0.30480000000000035</c:v>
                </c:pt>
                <c:pt idx="2">
                  <c:v>0.26270000000000004</c:v>
                </c:pt>
                <c:pt idx="3">
                  <c:v>0.32090000000000035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+Category 2 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Sheet1!$C$3:$F$3</c:f>
              <c:strCache>
                <c:ptCount val="4"/>
                <c:pt idx="0">
                  <c:v>Char(Ja) </c:v>
                </c:pt>
                <c:pt idx="1">
                  <c:v>Char(Zh) </c:v>
                </c:pt>
                <c:pt idx="2">
                  <c:v>Word(Ja) </c:v>
                </c:pt>
                <c:pt idx="3">
                  <c:v>Word(Zh) </c:v>
                </c:pt>
              </c:strCache>
            </c:strRef>
          </c:cat>
          <c:val>
            <c:numRef>
              <c:f>Sheet1!$C$5:$F$5</c:f>
              <c:numCache>
                <c:formatCode>0.00%</c:formatCode>
                <c:ptCount val="4"/>
                <c:pt idx="0">
                  <c:v>0.68430000000000035</c:v>
                </c:pt>
                <c:pt idx="1">
                  <c:v>0.39800000000000035</c:v>
                </c:pt>
                <c:pt idx="2">
                  <c:v>0.3087000000000002</c:v>
                </c:pt>
                <c:pt idx="3">
                  <c:v>0.3727000000000002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+Category 3 </c:v>
                </c:pt>
              </c:strCache>
            </c:strRef>
          </c:tx>
          <c:spPr>
            <a:solidFill>
              <a:schemeClr val="accent4"/>
            </a:solidFill>
          </c:spPr>
          <c:cat>
            <c:strRef>
              <c:f>Sheet1!$C$3:$F$3</c:f>
              <c:strCache>
                <c:ptCount val="4"/>
                <c:pt idx="0">
                  <c:v>Char(Ja) </c:v>
                </c:pt>
                <c:pt idx="1">
                  <c:v>Char(Zh) </c:v>
                </c:pt>
                <c:pt idx="2">
                  <c:v>Word(Ja) </c:v>
                </c:pt>
                <c:pt idx="3">
                  <c:v>Word(Zh) </c:v>
                </c:pt>
              </c:strCache>
            </c:strRef>
          </c:cat>
          <c:val>
            <c:numRef>
              <c:f>Sheet1!$C$6:$F$6</c:f>
              <c:numCache>
                <c:formatCode>0.00%</c:formatCode>
                <c:ptCount val="4"/>
                <c:pt idx="0">
                  <c:v>0.75330000000000041</c:v>
                </c:pt>
                <c:pt idx="1">
                  <c:v>0.43810000000000027</c:v>
                </c:pt>
                <c:pt idx="2">
                  <c:v>0.32520000000000027</c:v>
                </c:pt>
                <c:pt idx="3">
                  <c:v>0.39040000000000036</c:v>
                </c:pt>
              </c:numCache>
            </c:numRef>
          </c:val>
        </c:ser>
        <c:ser>
          <c:idx val="3"/>
          <c:order val="3"/>
          <c:tx>
            <c:strRef>
              <c:f>Sheet1!$B$7</c:f>
              <c:strCache>
                <c:ptCount val="1"/>
                <c:pt idx="0">
                  <c:v>+Kana-Kanji 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Sheet1!$C$3:$F$3</c:f>
              <c:strCache>
                <c:ptCount val="4"/>
                <c:pt idx="0">
                  <c:v>Char(Ja) </c:v>
                </c:pt>
                <c:pt idx="1">
                  <c:v>Char(Zh) </c:v>
                </c:pt>
                <c:pt idx="2">
                  <c:v>Word(Ja) </c:v>
                </c:pt>
                <c:pt idx="3">
                  <c:v>Word(Zh) </c:v>
                </c:pt>
              </c:strCache>
            </c:strRef>
          </c:cat>
          <c:val>
            <c:numRef>
              <c:f>Sheet1!$C$7:$F$7</c:f>
              <c:numCache>
                <c:formatCode>0.00%</c:formatCode>
                <c:ptCount val="4"/>
                <c:pt idx="0">
                  <c:v>0.75740000000000041</c:v>
                </c:pt>
                <c:pt idx="1">
                  <c:v>0.4582</c:v>
                </c:pt>
                <c:pt idx="2">
                  <c:v>0.34660000000000024</c:v>
                </c:pt>
                <c:pt idx="3">
                  <c:v>0.41460000000000002</c:v>
                </c:pt>
              </c:numCache>
            </c:numRef>
          </c:val>
        </c:ser>
        <c:axId val="147509248"/>
        <c:axId val="147510784"/>
      </c:barChart>
      <c:catAx>
        <c:axId val="147509248"/>
        <c:scaling>
          <c:orientation val="minMax"/>
        </c:scaling>
        <c:axPos val="b"/>
        <c:tickLblPos val="nextTo"/>
        <c:crossAx val="147510784"/>
        <c:crosses val="autoZero"/>
        <c:auto val="1"/>
        <c:lblAlgn val="ctr"/>
        <c:lblOffset val="100"/>
      </c:catAx>
      <c:valAx>
        <c:axId val="147510784"/>
        <c:scaling>
          <c:orientation val="minMax"/>
          <c:min val="0"/>
        </c:scaling>
        <c:axPos val="l"/>
        <c:majorGridlines/>
        <c:numFmt formatCode="0%" sourceLinked="0"/>
        <c:tickLblPos val="nextTo"/>
        <c:crossAx val="1475092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36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clustered"/>
        <c:ser>
          <c:idx val="0"/>
          <c:order val="0"/>
          <c:tx>
            <c:strRef>
              <c:f>Sheet1!$B$29</c:f>
              <c:strCache>
                <c:ptCount val="1"/>
                <c:pt idx="0">
                  <c:v>grow-diag-final-and </c:v>
                </c:pt>
              </c:strCache>
            </c:strRef>
          </c:tx>
          <c:dLbls>
            <c:showVal val="1"/>
          </c:dLbls>
          <c:cat>
            <c:strRef>
              <c:f>Sheet1!$C$28</c:f>
              <c:strCache>
                <c:ptCount val="1"/>
                <c:pt idx="0">
                  <c:v>Alignment Error Rate</c:v>
                </c:pt>
              </c:strCache>
            </c:strRef>
          </c:cat>
          <c:val>
            <c:numRef>
              <c:f>Sheet1!$C$29</c:f>
              <c:numCache>
                <c:formatCode>General</c:formatCode>
                <c:ptCount val="1"/>
                <c:pt idx="0">
                  <c:v>20.39</c:v>
                </c:pt>
              </c:numCache>
            </c:numRef>
          </c:val>
        </c:ser>
        <c:ser>
          <c:idx val="1"/>
          <c:order val="1"/>
          <c:tx>
            <c:strRef>
              <c:f>Sheet1!$B$30</c:f>
              <c:strCache>
                <c:ptCount val="1"/>
                <c:pt idx="0">
                  <c:v>BerkelyAligner </c:v>
                </c:pt>
              </c:strCache>
            </c:strRef>
          </c:tx>
          <c:spPr>
            <a:solidFill>
              <a:schemeClr val="accent6"/>
            </a:solidFill>
          </c:spPr>
          <c:dLbls>
            <c:showVal val="1"/>
          </c:dLbls>
          <c:cat>
            <c:strRef>
              <c:f>Sheet1!$C$28</c:f>
              <c:strCache>
                <c:ptCount val="1"/>
                <c:pt idx="0">
                  <c:v>Alignment Error Rate</c:v>
                </c:pt>
              </c:strCache>
            </c:strRef>
          </c:cat>
          <c:val>
            <c:numRef>
              <c:f>Sheet1!$C$30</c:f>
              <c:numCache>
                <c:formatCode>General</c:formatCode>
                <c:ptCount val="1"/>
                <c:pt idx="0">
                  <c:v>21.6</c:v>
                </c:pt>
              </c:numCache>
            </c:numRef>
          </c:val>
        </c:ser>
        <c:ser>
          <c:idx val="2"/>
          <c:order val="2"/>
          <c:tx>
            <c:strRef>
              <c:f>Sheet1!$B$31</c:f>
              <c:strCache>
                <c:ptCount val="1"/>
                <c:pt idx="0">
                  <c:v>Baseline </c:v>
                </c:pt>
              </c:strCache>
            </c:strRef>
          </c:tx>
          <c:dLbls>
            <c:showVal val="1"/>
          </c:dLbls>
          <c:cat>
            <c:strRef>
              <c:f>Sheet1!$C$28</c:f>
              <c:strCache>
                <c:ptCount val="1"/>
                <c:pt idx="0">
                  <c:v>Alignment Error Rate</c:v>
                </c:pt>
              </c:strCache>
            </c:strRef>
          </c:cat>
          <c:val>
            <c:numRef>
              <c:f>Sheet1!$C$31</c:f>
              <c:numCache>
                <c:formatCode>General</c:formatCode>
                <c:ptCount val="1"/>
                <c:pt idx="0">
                  <c:v>18.14</c:v>
                </c:pt>
              </c:numCache>
            </c:numRef>
          </c:val>
        </c:ser>
        <c:ser>
          <c:idx val="3"/>
          <c:order val="3"/>
          <c:tx>
            <c:strRef>
              <c:f>Sheet1!$B$32</c:f>
              <c:strCache>
                <c:ptCount val="1"/>
                <c:pt idx="0">
                  <c:v>Base Distribution</c:v>
                </c:pt>
              </c:strCache>
            </c:strRef>
          </c:tx>
          <c:dLbls>
            <c:showVal val="1"/>
          </c:dLbls>
          <c:cat>
            <c:strRef>
              <c:f>Sheet1!$C$28</c:f>
              <c:strCache>
                <c:ptCount val="1"/>
                <c:pt idx="0">
                  <c:v>Alignment Error Rate</c:v>
                </c:pt>
              </c:strCache>
            </c:strRef>
          </c:cat>
          <c:val>
            <c:numRef>
              <c:f>Sheet1!$C$32</c:f>
              <c:numCache>
                <c:formatCode>General</c:formatCode>
                <c:ptCount val="1"/>
                <c:pt idx="0">
                  <c:v>17.93</c:v>
                </c:pt>
              </c:numCache>
            </c:numRef>
          </c:val>
        </c:ser>
        <c:ser>
          <c:idx val="4"/>
          <c:order val="4"/>
          <c:tx>
            <c:strRef>
              <c:f>Sheet1!$B$33</c:f>
              <c:strCache>
                <c:ptCount val="1"/>
                <c:pt idx="0">
                  <c:v>Model Modification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Sheet1!$C$28</c:f>
              <c:strCache>
                <c:ptCount val="1"/>
                <c:pt idx="0">
                  <c:v>Alignment Error Rate</c:v>
                </c:pt>
              </c:strCache>
            </c:strRef>
          </c:cat>
          <c:val>
            <c:numRef>
              <c:f>Sheet1!$C$33</c:f>
              <c:numCache>
                <c:formatCode>General</c:formatCode>
                <c:ptCount val="1"/>
                <c:pt idx="0">
                  <c:v>17.41</c:v>
                </c:pt>
              </c:numCache>
            </c:numRef>
          </c:val>
        </c:ser>
        <c:gapWidth val="55"/>
        <c:axId val="150128512"/>
        <c:axId val="150130048"/>
      </c:barChart>
      <c:catAx>
        <c:axId val="150128512"/>
        <c:scaling>
          <c:orientation val="minMax"/>
        </c:scaling>
        <c:axPos val="b"/>
        <c:majorTickMark val="none"/>
        <c:tickLblPos val="nextTo"/>
        <c:crossAx val="150130048"/>
        <c:crosses val="autoZero"/>
        <c:auto val="1"/>
        <c:lblAlgn val="ctr"/>
        <c:lblOffset val="100"/>
      </c:catAx>
      <c:valAx>
        <c:axId val="150130048"/>
        <c:scaling>
          <c:orientation val="minMax"/>
          <c:min val="17"/>
        </c:scaling>
        <c:axPos val="l"/>
        <c:majorGridlines/>
        <c:numFmt formatCode="General" sourceLinked="1"/>
        <c:majorTickMark val="none"/>
        <c:tickLblPos val="nextTo"/>
        <c:crossAx val="1501285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3600"/>
      </a:pPr>
      <a:endParaRPr lang="ja-JP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16689449" y="0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/>
          <a:lstStyle>
            <a:lvl1pPr algn="r">
              <a:defRPr sz="5400"/>
            </a:lvl1pPr>
          </a:lstStyle>
          <a:p>
            <a:fld id="{7B7C99F4-C1C3-4464-A54C-D0F28931BA11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39878095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 anchor="b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16689449" y="39878095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 anchor="b"/>
          <a:lstStyle>
            <a:lvl1pPr algn="r">
              <a:defRPr sz="5400"/>
            </a:lvl1pPr>
          </a:lstStyle>
          <a:p>
            <a:fld id="{DBC77943-B40B-467D-9CD2-4347DABCE05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16689449" y="0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/>
          <a:lstStyle>
            <a:lvl1pPr algn="r">
              <a:defRPr sz="5400"/>
            </a:lvl1pPr>
          </a:lstStyle>
          <a:p>
            <a:fld id="{FB5CC392-06E7-4194-8223-2E672312A54F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15438" y="3149600"/>
            <a:ext cx="11033125" cy="15743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08270" tIns="204135" rIns="408270" bIns="20413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946400" y="19942691"/>
            <a:ext cx="23571200" cy="18893076"/>
          </a:xfrm>
          <a:prstGeom prst="rect">
            <a:avLst/>
          </a:prstGeom>
        </p:spPr>
        <p:txBody>
          <a:bodyPr vert="horz" lIns="408270" tIns="204135" rIns="408270" bIns="20413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39878095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 anchor="b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16689449" y="39878095"/>
            <a:ext cx="12767733" cy="2099231"/>
          </a:xfrm>
          <a:prstGeom prst="rect">
            <a:avLst/>
          </a:prstGeom>
        </p:spPr>
        <p:txBody>
          <a:bodyPr vert="horz" lIns="408270" tIns="204135" rIns="408270" bIns="204135" rtlCol="0" anchor="b"/>
          <a:lstStyle>
            <a:lvl1pPr algn="r">
              <a:defRPr sz="5400"/>
            </a:lvl1pPr>
          </a:lstStyle>
          <a:p>
            <a:fld id="{12E61F48-F3B4-47BE-87EC-11142ED05D5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457158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914317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371480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828638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285796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742955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200118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3657276" algn="l" defTabSz="91431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15438" y="3149600"/>
            <a:ext cx="11033125" cy="1574323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61F48-F3B4-47BE-87EC-11142ED05D5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1000" y="13421679"/>
            <a:ext cx="25737979" cy="926116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8" y="24483065"/>
            <a:ext cx="21195983" cy="110413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0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0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0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30225"/>
            <a:ext cx="6812994" cy="3686460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1730225"/>
            <a:ext cx="19934317" cy="3686460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2" y="27763473"/>
            <a:ext cx="25737979" cy="858107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12" y="18312300"/>
            <a:ext cx="25737979" cy="9451179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07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15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23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640312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80039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296047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120549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280628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4000" y="10081265"/>
            <a:ext cx="13373656" cy="28513566"/>
          </a:xfrm>
        </p:spPr>
        <p:txBody>
          <a:bodyPr/>
          <a:lstStyle>
            <a:lvl1pPr>
              <a:defRPr sz="13100"/>
            </a:lvl1pPr>
            <a:lvl2pPr>
              <a:defRPr sz="113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1" y="10081265"/>
            <a:ext cx="13373656" cy="28513566"/>
          </a:xfrm>
        </p:spPr>
        <p:txBody>
          <a:bodyPr/>
          <a:lstStyle>
            <a:lvl1pPr>
              <a:defRPr sz="13100"/>
            </a:lvl1pPr>
            <a:lvl2pPr>
              <a:defRPr sz="113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001" y="9671212"/>
            <a:ext cx="13378914" cy="4030502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079" indent="0">
              <a:buNone/>
              <a:defRPr sz="9500" b="1"/>
            </a:lvl2pPr>
            <a:lvl3pPr marL="4320158" indent="0">
              <a:buNone/>
              <a:defRPr sz="8600" b="1"/>
            </a:lvl3pPr>
            <a:lvl4pPr marL="6480237" indent="0">
              <a:buNone/>
              <a:defRPr sz="7700" b="1"/>
            </a:lvl4pPr>
            <a:lvl5pPr marL="8640312" indent="0">
              <a:buNone/>
              <a:defRPr sz="7700" b="1"/>
            </a:lvl5pPr>
            <a:lvl6pPr marL="10800391" indent="0">
              <a:buNone/>
              <a:defRPr sz="7700" b="1"/>
            </a:lvl6pPr>
            <a:lvl7pPr marL="12960470" indent="0">
              <a:buNone/>
              <a:defRPr sz="7700" b="1"/>
            </a:lvl7pPr>
            <a:lvl8pPr marL="15120549" indent="0">
              <a:buNone/>
              <a:defRPr sz="7700" b="1"/>
            </a:lvl8pPr>
            <a:lvl9pPr marL="17280628" indent="0">
              <a:buNone/>
              <a:defRPr sz="7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4001" y="13701712"/>
            <a:ext cx="13378914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12" y="9671212"/>
            <a:ext cx="13384168" cy="4030502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079" indent="0">
              <a:buNone/>
              <a:defRPr sz="9500" b="1"/>
            </a:lvl2pPr>
            <a:lvl3pPr marL="4320158" indent="0">
              <a:buNone/>
              <a:defRPr sz="8600" b="1"/>
            </a:lvl3pPr>
            <a:lvl4pPr marL="6480237" indent="0">
              <a:buNone/>
              <a:defRPr sz="7700" b="1"/>
            </a:lvl4pPr>
            <a:lvl5pPr marL="8640312" indent="0">
              <a:buNone/>
              <a:defRPr sz="7700" b="1"/>
            </a:lvl5pPr>
            <a:lvl6pPr marL="10800391" indent="0">
              <a:buNone/>
              <a:defRPr sz="7700" b="1"/>
            </a:lvl6pPr>
            <a:lvl7pPr marL="12960470" indent="0">
              <a:buNone/>
              <a:defRPr sz="7700" b="1"/>
            </a:lvl7pPr>
            <a:lvl8pPr marL="15120549" indent="0">
              <a:buNone/>
              <a:defRPr sz="7700" b="1"/>
            </a:lvl8pPr>
            <a:lvl9pPr marL="17280628" indent="0">
              <a:buNone/>
              <a:defRPr sz="7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12" y="13701712"/>
            <a:ext cx="13384168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1" y="1720219"/>
            <a:ext cx="9961904" cy="7320916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33" y="1720219"/>
            <a:ext cx="16927345" cy="36874614"/>
          </a:xfrm>
        </p:spPr>
        <p:txBody>
          <a:bodyPr/>
          <a:lstStyle>
            <a:lvl1pPr>
              <a:defRPr sz="14900"/>
            </a:lvl1pPr>
            <a:lvl2pPr>
              <a:defRPr sz="131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1" y="9041135"/>
            <a:ext cx="9961904" cy="29553697"/>
          </a:xfrm>
        </p:spPr>
        <p:txBody>
          <a:bodyPr/>
          <a:lstStyle>
            <a:lvl1pPr marL="0" indent="0">
              <a:buNone/>
              <a:defRPr sz="6800"/>
            </a:lvl1pPr>
            <a:lvl2pPr marL="2160079" indent="0">
              <a:buNone/>
              <a:defRPr sz="5900"/>
            </a:lvl2pPr>
            <a:lvl3pPr marL="4320158" indent="0">
              <a:buNone/>
              <a:defRPr sz="4500"/>
            </a:lvl3pPr>
            <a:lvl4pPr marL="6480237" indent="0">
              <a:buNone/>
              <a:defRPr sz="4500"/>
            </a:lvl4pPr>
            <a:lvl5pPr marL="8640312" indent="0">
              <a:buNone/>
              <a:defRPr sz="4500"/>
            </a:lvl5pPr>
            <a:lvl6pPr marL="10800391" indent="0">
              <a:buNone/>
              <a:defRPr sz="4500"/>
            </a:lvl6pPr>
            <a:lvl7pPr marL="12960470" indent="0">
              <a:buNone/>
              <a:defRPr sz="4500"/>
            </a:lvl7pPr>
            <a:lvl8pPr marL="15120549" indent="0">
              <a:buNone/>
              <a:defRPr sz="4500"/>
            </a:lvl8pPr>
            <a:lvl9pPr marL="17280628" indent="0">
              <a:buNone/>
              <a:defRPr sz="4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30243785"/>
            <a:ext cx="18167985" cy="357044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60485"/>
            <a:ext cx="18167985" cy="25923240"/>
          </a:xfrm>
        </p:spPr>
        <p:txBody>
          <a:bodyPr/>
          <a:lstStyle>
            <a:lvl1pPr marL="0" indent="0">
              <a:buNone/>
              <a:defRPr sz="14900"/>
            </a:lvl1pPr>
            <a:lvl2pPr marL="2160079" indent="0">
              <a:buNone/>
              <a:defRPr sz="13100"/>
            </a:lvl2pPr>
            <a:lvl3pPr marL="4320158" indent="0">
              <a:buNone/>
              <a:defRPr sz="11300"/>
            </a:lvl3pPr>
            <a:lvl4pPr marL="6480237" indent="0">
              <a:buNone/>
              <a:defRPr sz="9500"/>
            </a:lvl4pPr>
            <a:lvl5pPr marL="8640312" indent="0">
              <a:buNone/>
              <a:defRPr sz="9500"/>
            </a:lvl5pPr>
            <a:lvl6pPr marL="10800391" indent="0">
              <a:buNone/>
              <a:defRPr sz="9500"/>
            </a:lvl6pPr>
            <a:lvl7pPr marL="12960470" indent="0">
              <a:buNone/>
              <a:defRPr sz="9500"/>
            </a:lvl7pPr>
            <a:lvl8pPr marL="15120549" indent="0">
              <a:buNone/>
              <a:defRPr sz="9500"/>
            </a:lvl8pPr>
            <a:lvl9pPr marL="17280628" indent="0">
              <a:buNone/>
              <a:defRPr sz="9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814232"/>
            <a:ext cx="18167985" cy="5070633"/>
          </a:xfrm>
        </p:spPr>
        <p:txBody>
          <a:bodyPr/>
          <a:lstStyle>
            <a:lvl1pPr marL="0" indent="0">
              <a:buNone/>
              <a:defRPr sz="6800"/>
            </a:lvl1pPr>
            <a:lvl2pPr marL="2160079" indent="0">
              <a:buNone/>
              <a:defRPr sz="5900"/>
            </a:lvl2pPr>
            <a:lvl3pPr marL="4320158" indent="0">
              <a:buNone/>
              <a:defRPr sz="4500"/>
            </a:lvl3pPr>
            <a:lvl4pPr marL="6480237" indent="0">
              <a:buNone/>
              <a:defRPr sz="4500"/>
            </a:lvl4pPr>
            <a:lvl5pPr marL="8640312" indent="0">
              <a:buNone/>
              <a:defRPr sz="4500"/>
            </a:lvl5pPr>
            <a:lvl6pPr marL="10800391" indent="0">
              <a:buNone/>
              <a:defRPr sz="4500"/>
            </a:lvl6pPr>
            <a:lvl7pPr marL="12960470" indent="0">
              <a:buNone/>
              <a:defRPr sz="4500"/>
            </a:lvl7pPr>
            <a:lvl8pPr marL="15120549" indent="0">
              <a:buNone/>
              <a:defRPr sz="4500"/>
            </a:lvl8pPr>
            <a:lvl9pPr marL="17280628" indent="0">
              <a:buNone/>
              <a:defRPr sz="4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30218"/>
            <a:ext cx="27251978" cy="7200900"/>
          </a:xfrm>
          <a:prstGeom prst="rect">
            <a:avLst/>
          </a:prstGeom>
        </p:spPr>
        <p:txBody>
          <a:bodyPr vert="horz" lIns="432014" tIns="216007" rIns="432014" bIns="21600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10081265"/>
            <a:ext cx="27251978" cy="28513566"/>
          </a:xfrm>
          <a:prstGeom prst="rect">
            <a:avLst/>
          </a:prstGeom>
        </p:spPr>
        <p:txBody>
          <a:bodyPr vert="horz" lIns="432014" tIns="216007" rIns="432014" bIns="21600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8" y="40045010"/>
            <a:ext cx="7065328" cy="2300288"/>
          </a:xfrm>
          <a:prstGeom prst="rect">
            <a:avLst/>
          </a:prstGeom>
        </p:spPr>
        <p:txBody>
          <a:bodyPr vert="horz" lIns="432014" tIns="216007" rIns="432014" bIns="216007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60" y="40045010"/>
            <a:ext cx="9588659" cy="2300288"/>
          </a:xfrm>
          <a:prstGeom prst="rect">
            <a:avLst/>
          </a:prstGeom>
        </p:spPr>
        <p:txBody>
          <a:bodyPr vert="horz" lIns="432014" tIns="216007" rIns="432014" bIns="216007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40045010"/>
            <a:ext cx="7065328" cy="2300288"/>
          </a:xfrm>
          <a:prstGeom prst="rect">
            <a:avLst/>
          </a:prstGeom>
        </p:spPr>
        <p:txBody>
          <a:bodyPr vert="horz" lIns="432014" tIns="216007" rIns="432014" bIns="216007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158" rtl="0" eaLnBrk="1" latinLnBrk="0" hangingPunct="1">
        <a:spcBef>
          <a:spcPct val="0"/>
        </a:spcBef>
        <a:buNone/>
        <a:defRPr kumimoji="1" sz="20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59" indent="-1620059" algn="l" defTabSz="4320158" rtl="0" eaLnBrk="1" latinLnBrk="0" hangingPunct="1">
        <a:spcBef>
          <a:spcPct val="20000"/>
        </a:spcBef>
        <a:buFont typeface="Arial" pitchFamily="34" charset="0"/>
        <a:buChar char="•"/>
        <a:defRPr kumimoji="1"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126" indent="-1350047" algn="l" defTabSz="4320158" rtl="0" eaLnBrk="1" latinLnBrk="0" hangingPunct="1">
        <a:spcBef>
          <a:spcPct val="20000"/>
        </a:spcBef>
        <a:buFont typeface="Arial" pitchFamily="34" charset="0"/>
        <a:buChar char="–"/>
        <a:defRPr kumimoji="1" sz="131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198" indent="-1080040" algn="l" defTabSz="4320158" rtl="0" eaLnBrk="1" latinLnBrk="0" hangingPunct="1">
        <a:spcBef>
          <a:spcPct val="20000"/>
        </a:spcBef>
        <a:buFont typeface="Arial" pitchFamily="34" charset="0"/>
        <a:buChar char="•"/>
        <a:defRPr kumimoji="1"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277" indent="-1080040" algn="l" defTabSz="4320158" rtl="0" eaLnBrk="1" latinLnBrk="0" hangingPunct="1">
        <a:spcBef>
          <a:spcPct val="20000"/>
        </a:spcBef>
        <a:buFont typeface="Arial" pitchFamily="34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351" indent="-1080040" algn="l" defTabSz="4320158" rtl="0" eaLnBrk="1" latinLnBrk="0" hangingPunct="1">
        <a:spcBef>
          <a:spcPct val="20000"/>
        </a:spcBef>
        <a:buFont typeface="Arial" pitchFamily="34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0431" indent="-1080040" algn="l" defTabSz="4320158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0510" indent="-1080040" algn="l" defTabSz="4320158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0589" indent="-1080040" algn="l" defTabSz="4320158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0668" indent="-1080040" algn="l" defTabSz="4320158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79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158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237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312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391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470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549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628" algn="l" defTabSz="4320158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15409140" y="20522580"/>
            <a:ext cx="14197746" cy="21890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正方形/長方形 59"/>
          <p:cNvSpPr/>
          <p:nvPr/>
        </p:nvSpPr>
        <p:spPr>
          <a:xfrm>
            <a:off x="15409167" y="20522580"/>
            <a:ext cx="14197693" cy="8640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r>
              <a:rPr lang="en-US" altLang="ja-JP" sz="5400" dirty="0" smtClean="0"/>
              <a:t>Experiments</a:t>
            </a:r>
            <a:endParaRPr lang="ja-JP" altLang="en-US" sz="5400" dirty="0"/>
          </a:p>
        </p:txBody>
      </p:sp>
      <p:sp>
        <p:nvSpPr>
          <p:cNvPr id="24" name="正方形/長方形 23"/>
          <p:cNvSpPr/>
          <p:nvPr/>
        </p:nvSpPr>
        <p:spPr>
          <a:xfrm>
            <a:off x="15476426" y="4680820"/>
            <a:ext cx="14130460" cy="15121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15476426" y="4680820"/>
            <a:ext cx="14130460" cy="8640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r>
              <a:rPr lang="en-US" altLang="ja-JP" sz="5400" dirty="0" smtClean="0"/>
              <a:t>Alignment Model</a:t>
            </a:r>
            <a:endParaRPr lang="ja-JP" altLang="en-US" sz="5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605801" y="20522580"/>
            <a:ext cx="14130459" cy="21890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605801" y="20522580"/>
            <a:ext cx="14130459" cy="8640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r>
              <a:rPr lang="en-US" altLang="ja-JP" sz="5400" dirty="0" smtClean="0"/>
              <a:t>Common Chinese Characters Detection</a:t>
            </a:r>
            <a:endParaRPr lang="ja-JP" altLang="en-US" sz="5400" dirty="0"/>
          </a:p>
        </p:txBody>
      </p:sp>
      <p:sp>
        <p:nvSpPr>
          <p:cNvPr id="49" name="正方形/長方形 48"/>
          <p:cNvSpPr/>
          <p:nvPr/>
        </p:nvSpPr>
        <p:spPr>
          <a:xfrm>
            <a:off x="605801" y="4680820"/>
            <a:ext cx="14130459" cy="15121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05802" y="648374"/>
            <a:ext cx="29001085" cy="331236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>
              <a:tabLst>
                <a:tab pos="13998921" algn="l"/>
              </a:tabLst>
            </a:pPr>
            <a:r>
              <a:rPr lang="en-US" altLang="ja-JP" sz="6600" dirty="0" smtClean="0"/>
              <a:t>Japanese-Chinese Phrase Alignment Using Common Chinese Characters Information</a:t>
            </a:r>
            <a:r>
              <a:rPr lang="en-US" altLang="ja-JP" sz="7200" dirty="0" smtClean="0"/>
              <a:t/>
            </a:r>
            <a:br>
              <a:rPr lang="en-US" altLang="ja-JP" sz="7200" dirty="0" smtClean="0"/>
            </a:br>
            <a:r>
              <a:rPr lang="en-US" altLang="ja-JP" sz="5400" dirty="0" err="1" smtClean="0"/>
              <a:t>Chenhui</a:t>
            </a:r>
            <a:r>
              <a:rPr lang="en-US" altLang="ja-JP" sz="5400" dirty="0" smtClean="0"/>
              <a:t> Chu, Toshiaki </a:t>
            </a:r>
            <a:r>
              <a:rPr lang="en-US" altLang="ja-JP" sz="5400" dirty="0" err="1" smtClean="0"/>
              <a:t>Nakazawa</a:t>
            </a:r>
            <a:r>
              <a:rPr lang="en-US" altLang="ja-JP" sz="5400" dirty="0" smtClean="0"/>
              <a:t> and </a:t>
            </a:r>
            <a:r>
              <a:rPr lang="en-US" altLang="ja-JP" sz="5400" dirty="0" err="1" smtClean="0"/>
              <a:t>Sadao</a:t>
            </a:r>
            <a:r>
              <a:rPr lang="en-US" altLang="ja-JP" sz="5400" dirty="0" smtClean="0"/>
              <a:t> </a:t>
            </a:r>
            <a:r>
              <a:rPr lang="en-US" altLang="ja-JP" sz="5400" dirty="0" err="1" smtClean="0"/>
              <a:t>Kurohashi</a:t>
            </a:r>
            <a:endParaRPr lang="en-US" altLang="ja-JP" sz="5400" dirty="0" smtClean="0"/>
          </a:p>
          <a:p>
            <a:pPr algn="ctr"/>
            <a:r>
              <a:rPr lang="en-US" altLang="ja-JP" sz="5400" dirty="0" smtClean="0"/>
              <a:t>Graduate School of Informatics, Kyoto University</a:t>
            </a:r>
            <a:endParaRPr lang="ja-JP" altLang="en-US" sz="5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84349" y="5544916"/>
            <a:ext cx="13373363" cy="724812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Common Chinese characters information may be   valuable in word/phrase alignment between Japanese and Chinese </a:t>
            </a:r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Chinese characters are used both in Japanese (Kanji) and Chinese (</a:t>
            </a:r>
            <a:r>
              <a:rPr lang="en-US" altLang="ja-JP" sz="4400" dirty="0" err="1" smtClean="0"/>
              <a:t>Hanzi</a:t>
            </a:r>
            <a:r>
              <a:rPr lang="en-US" altLang="ja-JP" sz="4400" dirty="0" smtClean="0"/>
              <a:t>)</a:t>
            </a:r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There exist common Chinese characters between Kanji and </a:t>
            </a:r>
            <a:r>
              <a:rPr lang="en-US" altLang="ja-JP" sz="4400" dirty="0" err="1" smtClean="0"/>
              <a:t>Hanzi</a:t>
            </a:r>
            <a:endParaRPr lang="en-US" altLang="ja-JP" sz="4400" dirty="0" smtClean="0"/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Parallel sentences contain equivalent meanings in each language, and we can assume common Chinese characters appear in the sentences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05801" y="4680820"/>
            <a:ext cx="14130459" cy="8640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r>
              <a:rPr lang="en-US" altLang="ja-JP" sz="5400" dirty="0" smtClean="0"/>
              <a:t>Introduction</a:t>
            </a:r>
            <a:endParaRPr lang="ja-JP" altLang="en-US" sz="5400" dirty="0"/>
          </a:p>
        </p:txBody>
      </p:sp>
      <p:grpSp>
        <p:nvGrpSpPr>
          <p:cNvPr id="27" name="グループ化 26"/>
          <p:cNvGrpSpPr/>
          <p:nvPr/>
        </p:nvGrpSpPr>
        <p:grpSpPr>
          <a:xfrm>
            <a:off x="2081929" y="29523580"/>
            <a:ext cx="11178202" cy="7200800"/>
            <a:chOff x="1259607" y="2204864"/>
            <a:chExt cx="6408737" cy="3349625"/>
          </a:xfrm>
        </p:grpSpPr>
        <p:sp>
          <p:nvSpPr>
            <p:cNvPr id="28" name="フローチャート : 代替処理 27"/>
            <p:cNvSpPr/>
            <p:nvPr/>
          </p:nvSpPr>
          <p:spPr>
            <a:xfrm>
              <a:off x="3204294" y="2204864"/>
              <a:ext cx="2232025" cy="539750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3600" dirty="0">
                  <a:solidFill>
                    <a:schemeClr val="tx1"/>
                  </a:solidFill>
                </a:rPr>
                <a:t>Kanji: </a:t>
              </a:r>
              <a:r>
                <a:rPr lang="ja-JP" altLang="en-US" sz="3600" dirty="0">
                  <a:solidFill>
                    <a:schemeClr val="tx1"/>
                  </a:solidFill>
                </a:rPr>
                <a:t>開発</a:t>
              </a:r>
              <a:r>
                <a:rPr lang="en-US" altLang="ja-JP" sz="3600" dirty="0">
                  <a:solidFill>
                    <a:schemeClr val="tx1"/>
                  </a:solidFill>
                </a:rPr>
                <a:t>(develop)</a:t>
              </a:r>
            </a:p>
          </p:txBody>
        </p:sp>
        <p:sp>
          <p:nvSpPr>
            <p:cNvPr id="29" name="フローチャート : 磁気ディスク 28"/>
            <p:cNvSpPr/>
            <p:nvPr/>
          </p:nvSpPr>
          <p:spPr>
            <a:xfrm>
              <a:off x="5745882" y="3285951"/>
              <a:ext cx="1922462" cy="1439863"/>
            </a:xfrm>
            <a:prstGeom prst="flowChartMagneticDisk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ja-JP" sz="3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ja-JP" altLang="en-US" sz="3600" dirty="0">
                  <a:solidFill>
                    <a:schemeClr val="tx1"/>
                  </a:solidFill>
                </a:rPr>
                <a:t>発→</a:t>
              </a:r>
              <a:r>
                <a:rPr lang="zh-CN" altLang="en-US" sz="3600" dirty="0">
                  <a:solidFill>
                    <a:schemeClr val="tx1"/>
                  </a:solidFill>
                </a:rPr>
                <a:t>發</a:t>
              </a:r>
              <a:endParaRPr lang="en-US" altLang="zh-CN" sz="3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ja-JP" altLang="en-US" sz="3600" dirty="0">
                  <a:solidFill>
                    <a:schemeClr val="tx1"/>
                  </a:solidFill>
                </a:rPr>
                <a:t>・・・</a:t>
              </a:r>
              <a:endParaRPr lang="en-US" altLang="ja-JP" sz="3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altLang="ja-JP" sz="3600" dirty="0">
                  <a:solidFill>
                    <a:schemeClr val="tx1"/>
                  </a:solidFill>
                </a:rPr>
                <a:t>Unihan database</a:t>
              </a:r>
              <a:endParaRPr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0" name="フローチャート : 代替処理 29"/>
            <p:cNvSpPr/>
            <p:nvPr/>
          </p:nvSpPr>
          <p:spPr>
            <a:xfrm>
              <a:off x="1259607" y="5013151"/>
              <a:ext cx="2665412" cy="541338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3600" dirty="0">
                  <a:solidFill>
                    <a:schemeClr val="tx1"/>
                  </a:solidFill>
                </a:rPr>
                <a:t>Simplified Chinese: </a:t>
              </a:r>
              <a:r>
                <a:rPr lang="zh-CN" altLang="en-US" sz="3600" dirty="0">
                  <a:solidFill>
                    <a:schemeClr val="tx1"/>
                  </a:solidFill>
                </a:rPr>
                <a:t>开发</a:t>
              </a:r>
              <a:endParaRPr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1" name="フローチャート: 処理 30"/>
            <p:cNvSpPr/>
            <p:nvPr/>
          </p:nvSpPr>
          <p:spPr>
            <a:xfrm>
              <a:off x="5436319" y="2746201"/>
              <a:ext cx="2232025" cy="43180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3600" dirty="0">
                  <a:solidFill>
                    <a:schemeClr val="tx1"/>
                  </a:solidFill>
                </a:rPr>
                <a:t>Category </a:t>
              </a:r>
              <a:r>
                <a:rPr lang="en-US" altLang="ja-JP" sz="3600" dirty="0" smtClean="0">
                  <a:solidFill>
                    <a:schemeClr val="tx1"/>
                  </a:solidFill>
                </a:rPr>
                <a:t>3 </a:t>
              </a:r>
              <a:r>
                <a:rPr lang="en-US" altLang="ja-JP" sz="3600" dirty="0">
                  <a:solidFill>
                    <a:schemeClr val="tx1"/>
                  </a:solidFill>
                </a:rPr>
                <a:t>Kanji: </a:t>
              </a:r>
              <a:r>
                <a:rPr lang="ja-JP" altLang="en-US" sz="3600" dirty="0">
                  <a:solidFill>
                    <a:schemeClr val="tx1"/>
                  </a:solidFill>
                </a:rPr>
                <a:t>発</a:t>
              </a:r>
            </a:p>
          </p:txBody>
        </p:sp>
        <p:sp>
          <p:nvSpPr>
            <p:cNvPr id="32" name="フローチャート: 処理 31"/>
            <p:cNvSpPr/>
            <p:nvPr/>
          </p:nvSpPr>
          <p:spPr>
            <a:xfrm>
              <a:off x="1259607" y="2781126"/>
              <a:ext cx="2232025" cy="360363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3600" dirty="0">
                  <a:solidFill>
                    <a:schemeClr val="tx1"/>
                  </a:solidFill>
                </a:rPr>
                <a:t>Category </a:t>
              </a:r>
              <a:r>
                <a:rPr lang="en-US" altLang="ja-JP" sz="3600" dirty="0" smtClean="0">
                  <a:solidFill>
                    <a:schemeClr val="tx1"/>
                  </a:solidFill>
                </a:rPr>
                <a:t>2 </a:t>
              </a:r>
              <a:r>
                <a:rPr lang="en-US" altLang="ja-JP" sz="3600" dirty="0">
                  <a:solidFill>
                    <a:schemeClr val="tx1"/>
                  </a:solidFill>
                </a:rPr>
                <a:t>Kanji:</a:t>
              </a:r>
              <a:r>
                <a:rPr lang="ja-JP" altLang="en-US" sz="3600" dirty="0">
                  <a:solidFill>
                    <a:schemeClr val="tx1"/>
                  </a:solidFill>
                </a:rPr>
                <a:t>開</a:t>
              </a:r>
            </a:p>
          </p:txBody>
        </p:sp>
        <p:sp>
          <p:nvSpPr>
            <p:cNvPr id="33" name="フローチャート : 磁気ディスク 32"/>
            <p:cNvSpPr/>
            <p:nvPr/>
          </p:nvSpPr>
          <p:spPr>
            <a:xfrm>
              <a:off x="1631082" y="3339926"/>
              <a:ext cx="1922462" cy="1331913"/>
            </a:xfrm>
            <a:prstGeom prst="flowChartMagneticDisk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altLang="ja-JP" sz="3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ja-JP" altLang="en-US" sz="3600" dirty="0">
                  <a:solidFill>
                    <a:schemeClr val="tx1"/>
                  </a:solidFill>
                </a:rPr>
                <a:t>開→</a:t>
              </a:r>
              <a:r>
                <a:rPr lang="zh-CN" altLang="en-US" sz="3600" dirty="0">
                  <a:solidFill>
                    <a:schemeClr val="tx1"/>
                  </a:solidFill>
                </a:rPr>
                <a:t>开</a:t>
              </a:r>
              <a:endParaRPr lang="en-US" altLang="zh-CN" sz="3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zh-CN" altLang="en-US" sz="3600" dirty="0">
                  <a:solidFill>
                    <a:schemeClr val="tx1"/>
                  </a:solidFill>
                </a:rPr>
                <a:t>發</a:t>
              </a:r>
              <a:r>
                <a:rPr lang="ja-JP" altLang="en-US" sz="3600" dirty="0">
                  <a:solidFill>
                    <a:schemeClr val="tx1"/>
                  </a:solidFill>
                </a:rPr>
                <a:t>→</a:t>
              </a:r>
              <a:r>
                <a:rPr lang="zh-CN" altLang="en-US" sz="3600" dirty="0">
                  <a:solidFill>
                    <a:schemeClr val="tx1"/>
                  </a:solidFill>
                </a:rPr>
                <a:t>发</a:t>
              </a:r>
              <a:endParaRPr lang="en-US" altLang="zh-CN" sz="3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ja-JP" altLang="en-US" sz="3600" dirty="0">
                  <a:solidFill>
                    <a:schemeClr val="tx1"/>
                  </a:solidFill>
                </a:rPr>
                <a:t>・・・</a:t>
              </a:r>
              <a:endParaRPr lang="en-US" altLang="ja-JP" sz="36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線矢印コネクタ 33"/>
            <p:cNvCxnSpPr>
              <a:stCxn id="28" idx="2"/>
              <a:endCxn id="33" idx="1"/>
            </p:cNvCxnSpPr>
            <p:nvPr/>
          </p:nvCxnSpPr>
          <p:spPr>
            <a:xfrm rot="5400000">
              <a:off x="3159051" y="2178670"/>
              <a:ext cx="595312" cy="172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>
              <a:stCxn id="28" idx="2"/>
              <a:endCxn id="29" idx="1"/>
            </p:cNvCxnSpPr>
            <p:nvPr/>
          </p:nvCxnSpPr>
          <p:spPr>
            <a:xfrm rot="16200000" flipH="1">
              <a:off x="5243438" y="1821483"/>
              <a:ext cx="541337" cy="2387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>
              <a:stCxn id="29" idx="2"/>
              <a:endCxn id="33" idx="4"/>
            </p:cNvCxnSpPr>
            <p:nvPr/>
          </p:nvCxnSpPr>
          <p:spPr>
            <a:xfrm rot="10800000">
              <a:off x="3553544" y="4005089"/>
              <a:ext cx="2192338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矢印コネクタ 27"/>
            <p:cNvCxnSpPr>
              <a:cxnSpLocks noChangeShapeType="1"/>
              <a:stCxn id="33" idx="3"/>
              <a:endCxn id="30" idx="0"/>
            </p:cNvCxnSpPr>
            <p:nvPr/>
          </p:nvCxnSpPr>
          <p:spPr bwMode="auto">
            <a:xfrm rot="5400000">
              <a:off x="2420863" y="4842495"/>
              <a:ext cx="3429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8" name="フローチャート: 処理 37"/>
            <p:cNvSpPr/>
            <p:nvPr/>
          </p:nvSpPr>
          <p:spPr>
            <a:xfrm>
              <a:off x="3636094" y="3501851"/>
              <a:ext cx="2016125" cy="43180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3600" dirty="0">
                  <a:solidFill>
                    <a:schemeClr val="tx1"/>
                  </a:solidFill>
                </a:rPr>
                <a:t>Category </a:t>
              </a:r>
              <a:r>
                <a:rPr lang="en-US" altLang="ja-JP" sz="3600" dirty="0" smtClean="0">
                  <a:solidFill>
                    <a:schemeClr val="tx1"/>
                  </a:solidFill>
                </a:rPr>
                <a:t>2 </a:t>
              </a:r>
              <a:r>
                <a:rPr lang="en-US" altLang="ja-JP" sz="3600" dirty="0">
                  <a:solidFill>
                    <a:schemeClr val="tx1"/>
                  </a:solidFill>
                </a:rPr>
                <a:t>Kanji:</a:t>
              </a:r>
              <a:r>
                <a:rPr lang="zh-CN" altLang="en-US" sz="3600" dirty="0">
                  <a:solidFill>
                    <a:schemeClr val="tx1"/>
                  </a:solidFill>
                </a:rPr>
                <a:t>發</a:t>
              </a:r>
              <a:endParaRPr lang="ja-JP" altLang="en-US" sz="36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39" name="表 38"/>
          <p:cNvGraphicFramePr>
            <a:graphicFrameLocks noGrp="1"/>
          </p:cNvGraphicFramePr>
          <p:nvPr/>
        </p:nvGraphicFramePr>
        <p:xfrm>
          <a:off x="1056409" y="16494288"/>
          <a:ext cx="13229243" cy="280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028"/>
                <a:gridCol w="1803443"/>
                <a:gridCol w="1803443"/>
                <a:gridCol w="1803443"/>
                <a:gridCol w="1803443"/>
                <a:gridCol w="1803443"/>
              </a:tblGrid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Meaning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snow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country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love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begin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hair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Kanji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雪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国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愛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発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髪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Traditional</a:t>
                      </a:r>
                      <a:r>
                        <a:rPr kumimoji="1" lang="en-US" altLang="ja-JP" sz="4000" baseline="0" dirty="0" smtClean="0"/>
                        <a:t> Chinese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雪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國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愛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發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髪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lang="en-US" altLang="ja-JP" sz="4000" dirty="0" smtClean="0"/>
                        <a:t>Simplified Chinese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雪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国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爱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发</a:t>
                      </a:r>
                      <a:endParaRPr kumimoji="1" lang="ja-JP" altLang="en-US" sz="4000" dirty="0"/>
                    </a:p>
                  </a:txBody>
                  <a:tcPr marL="85444" marR="85444" marT="45722" marB="457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984348" y="12714366"/>
            <a:ext cx="13373364" cy="3631753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Three categories of Kanji: </a:t>
            </a:r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Category 1: identical to Simplified Chinese</a:t>
            </a:r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Category 2: identical to Traditional Chinese but different from Simplified Chinese</a:t>
            </a:r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Category 3: visual variations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846562" y="5544916"/>
            <a:ext cx="13390188" cy="1631206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Bayesian </a:t>
            </a:r>
            <a:r>
              <a:rPr lang="en-US" altLang="ja-JP" sz="4800" dirty="0" err="1" smtClean="0"/>
              <a:t>subtree</a:t>
            </a:r>
            <a:r>
              <a:rPr lang="en-US" altLang="ja-JP" sz="4800" dirty="0" smtClean="0"/>
              <a:t> alignment model on dependency trees (</a:t>
            </a:r>
            <a:r>
              <a:rPr lang="en-US" altLang="ja-JP" sz="4800" dirty="0" err="1" smtClean="0"/>
              <a:t>Nakazawa</a:t>
            </a:r>
            <a:r>
              <a:rPr lang="en-US" altLang="ja-JP" sz="4800" dirty="0" smtClean="0"/>
              <a:t> et al. 2011)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84348" y="21386676"/>
            <a:ext cx="13373364" cy="3785642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Aiming to detect common Chinese characters between Japanese and Simplified Chinese, we do a conversion of Japanese into Chinese</a:t>
            </a:r>
          </a:p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Freely available resources used for category 2 and 3 Kanji conversion: 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84348" y="28587476"/>
            <a:ext cx="13373364" cy="861764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Example of common Chinese characters detection</a:t>
            </a:r>
          </a:p>
        </p:txBody>
      </p:sp>
      <p:graphicFrame>
        <p:nvGraphicFramePr>
          <p:cNvPr id="46" name="表 45"/>
          <p:cNvGraphicFramePr>
            <a:graphicFrameLocks noGrp="1"/>
          </p:cNvGraphicFramePr>
          <p:nvPr/>
        </p:nvGraphicFramePr>
        <p:xfrm>
          <a:off x="1086840" y="25385198"/>
          <a:ext cx="13168380" cy="14020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2028"/>
                <a:gridCol w="793188"/>
                <a:gridCol w="793188"/>
                <a:gridCol w="2825188"/>
                <a:gridCol w="757212"/>
                <a:gridCol w="2825188"/>
                <a:gridCol w="962388"/>
              </a:tblGrid>
              <a:tr h="701039">
                <a:tc>
                  <a:txBody>
                    <a:bodyPr/>
                    <a:lstStyle/>
                    <a:p>
                      <a:pPr marL="0" marR="0" indent="0" algn="l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4000" dirty="0" smtClean="0"/>
                        <a:t>Simplified Chinese</a:t>
                      </a:r>
                      <a:endParaRPr kumimoji="1" lang="ja-JP" altLang="en-US" sz="4000" dirty="0" smtClean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说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钱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干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故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仿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・・・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marL="0" marR="0" indent="0" algn="l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0" dirty="0" smtClean="0"/>
                        <a:t>Traditional</a:t>
                      </a:r>
                      <a:r>
                        <a:rPr kumimoji="1" lang="en-US" altLang="ja-JP" sz="4000" baseline="0" dirty="0" smtClean="0"/>
                        <a:t> Chinese</a:t>
                      </a:r>
                      <a:endParaRPr kumimoji="1" lang="ja-JP" altLang="en-US" sz="4000" dirty="0" smtClean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說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smtClean="0"/>
                        <a:t>錢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干，幹，乾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故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仿，彷，倣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・・・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</a:tbl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/>
        </p:nvGraphicFramePr>
        <p:xfrm>
          <a:off x="1073945" y="27113390"/>
          <a:ext cx="13194171" cy="14020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67829"/>
                <a:gridCol w="893586"/>
                <a:gridCol w="893586"/>
                <a:gridCol w="893586"/>
                <a:gridCol w="893586"/>
                <a:gridCol w="893586"/>
                <a:gridCol w="893586"/>
                <a:gridCol w="3164826"/>
              </a:tblGrid>
              <a:tr h="701039">
                <a:tc>
                  <a:txBody>
                    <a:bodyPr/>
                    <a:lstStyle/>
                    <a:p>
                      <a:pPr marL="0" marR="0" indent="0" algn="l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0" dirty="0" smtClean="0"/>
                        <a:t>Kanji</a:t>
                      </a:r>
                      <a:endParaRPr kumimoji="1" lang="ja-JP" altLang="en-US" sz="4000" dirty="0" smtClean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説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発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銭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検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経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焼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・・・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marL="0" marR="0" indent="0" algn="l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0" dirty="0" smtClean="0"/>
                        <a:t>Traditional</a:t>
                      </a:r>
                      <a:r>
                        <a:rPr kumimoji="1" lang="en-US" altLang="ja-JP" sz="4000" baseline="0" dirty="0" smtClean="0"/>
                        <a:t> Chinese</a:t>
                      </a:r>
                      <a:endParaRPr kumimoji="1" lang="ja-JP" altLang="en-US" sz="4000" dirty="0" smtClean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說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發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錢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檢</a:t>
                      </a:r>
                      <a:endParaRPr kumimoji="1" lang="en-US" altLang="zh-CN" sz="4000" dirty="0" smtClean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經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燒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・・・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</a:tbl>
          </a:graphicData>
        </a:graphic>
      </p:graphicFrame>
      <p:graphicFrame>
        <p:nvGraphicFramePr>
          <p:cNvPr id="52" name="オブジェクト 51"/>
          <p:cNvGraphicFramePr>
            <a:graphicFrameLocks noChangeAspect="1"/>
          </p:cNvGraphicFramePr>
          <p:nvPr/>
        </p:nvGraphicFramePr>
        <p:xfrm>
          <a:off x="17495736" y="7201223"/>
          <a:ext cx="10091841" cy="6083300"/>
        </p:xfrm>
        <a:graphic>
          <a:graphicData uri="http://schemas.openxmlformats.org/presentationml/2006/ole">
            <p:oleObj spid="_x0000_s1026" name="数式" r:id="rId4" imgW="3022560" imgH="1701720" progId="Equation.3">
              <p:embed/>
            </p:oleObj>
          </a:graphicData>
        </a:graphic>
      </p:graphicFrame>
      <p:sp>
        <p:nvSpPr>
          <p:cNvPr id="53" name="テキスト ボックス 52"/>
          <p:cNvSpPr txBox="1"/>
          <p:nvPr/>
        </p:nvSpPr>
        <p:spPr>
          <a:xfrm>
            <a:off x="15846509" y="13192281"/>
            <a:ext cx="14433466" cy="1508095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600" dirty="0" smtClean="0"/>
              <a:t>Common Chinese characters information incorporation</a:t>
            </a:r>
          </a:p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Base distribution adjustment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846562" y="17570252"/>
            <a:ext cx="13390188" cy="76943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997111" indent="-457158">
              <a:buFont typeface="Calibri" pitchFamily="34" charset="0"/>
              <a:buChar char="–"/>
            </a:pPr>
            <a:r>
              <a:rPr lang="en-US" altLang="ja-JP" sz="4400" dirty="0" smtClean="0"/>
              <a:t>Model modification</a:t>
            </a:r>
          </a:p>
        </p:txBody>
      </p:sp>
      <p:graphicFrame>
        <p:nvGraphicFramePr>
          <p:cNvPr id="55" name="オブジェクト 54"/>
          <p:cNvGraphicFramePr>
            <a:graphicFrameLocks noChangeAspect="1"/>
          </p:cNvGraphicFramePr>
          <p:nvPr/>
        </p:nvGraphicFramePr>
        <p:xfrm>
          <a:off x="17199789" y="18218324"/>
          <a:ext cx="10683734" cy="1316037"/>
        </p:xfrm>
        <a:graphic>
          <a:graphicData uri="http://schemas.openxmlformats.org/presentationml/2006/ole">
            <p:oleObj spid="_x0000_s1027" name="数式" r:id="rId5" imgW="3200400" imgH="368280" progId="Equation.3">
              <p:embed/>
            </p:oleObj>
          </a:graphicData>
        </a:graphic>
      </p:graphicFrame>
      <p:graphicFrame>
        <p:nvGraphicFramePr>
          <p:cNvPr id="56" name="オブジェクト 55"/>
          <p:cNvGraphicFramePr>
            <a:graphicFrameLocks noChangeAspect="1"/>
          </p:cNvGraphicFramePr>
          <p:nvPr/>
        </p:nvGraphicFramePr>
        <p:xfrm>
          <a:off x="20039835" y="14761940"/>
          <a:ext cx="5003643" cy="2722562"/>
        </p:xfrm>
        <a:graphic>
          <a:graphicData uri="http://schemas.openxmlformats.org/presentationml/2006/ole">
            <p:oleObj spid="_x0000_s1028" name="数式" r:id="rId6" imgW="1498320" imgH="761760" progId="Equation.3">
              <p:embed/>
            </p:oleObj>
          </a:graphicData>
        </a:graphic>
      </p:graphicFrame>
      <p:graphicFrame>
        <p:nvGraphicFramePr>
          <p:cNvPr id="61" name="表 60"/>
          <p:cNvGraphicFramePr>
            <a:graphicFrameLocks noGrp="1"/>
          </p:cNvGraphicFramePr>
          <p:nvPr/>
        </p:nvGraphicFramePr>
        <p:xfrm>
          <a:off x="15871252" y="22322781"/>
          <a:ext cx="13273522" cy="432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1823"/>
                <a:gridCol w="2738230"/>
                <a:gridCol w="2633469"/>
              </a:tblGrid>
              <a:tr h="720099">
                <a:tc>
                  <a:txBody>
                    <a:bodyPr/>
                    <a:lstStyle/>
                    <a:p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err="1" smtClean="0"/>
                        <a:t>Ja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err="1" smtClean="0"/>
                        <a:t>Zh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20099">
                <a:tc>
                  <a:txBody>
                    <a:bodyPr/>
                    <a:lstStyle/>
                    <a:p>
                      <a:r>
                        <a:rPr kumimoji="1" lang="en-US" altLang="ja-JP" sz="4000" dirty="0" smtClean="0"/>
                        <a:t># of sentences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680k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20099">
                <a:tc>
                  <a:txBody>
                    <a:bodyPr/>
                    <a:lstStyle/>
                    <a:p>
                      <a:r>
                        <a:rPr kumimoji="1" lang="en-US" altLang="ja-JP" sz="4000" dirty="0" smtClean="0"/>
                        <a:t># of words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21.8M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18.2M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20099">
                <a:tc>
                  <a:txBody>
                    <a:bodyPr/>
                    <a:lstStyle/>
                    <a:p>
                      <a:r>
                        <a:rPr kumimoji="1" lang="en-US" altLang="ja-JP" sz="4000" dirty="0" smtClean="0"/>
                        <a:t># of Chinese</a:t>
                      </a:r>
                      <a:r>
                        <a:rPr kumimoji="1" lang="en-US" altLang="ja-JP" sz="4000" baseline="0" dirty="0" smtClean="0"/>
                        <a:t> characters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14.0M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24.2M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20099">
                <a:tc>
                  <a:txBody>
                    <a:bodyPr/>
                    <a:lstStyle/>
                    <a:p>
                      <a:r>
                        <a:rPr kumimoji="1" lang="en-US" altLang="ja-JP" sz="4000" dirty="0" smtClean="0"/>
                        <a:t># of Chinese</a:t>
                      </a:r>
                      <a:r>
                        <a:rPr kumimoji="1" lang="en-US" altLang="ja-JP" sz="4000" baseline="0" dirty="0" smtClean="0"/>
                        <a:t> characters</a:t>
                      </a:r>
                      <a:r>
                        <a:rPr kumimoji="1" lang="en-US" altLang="ja-JP" sz="4000" dirty="0" smtClean="0"/>
                        <a:t> (+Kana-Kanji)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14.6M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24.2M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20099">
                <a:tc>
                  <a:txBody>
                    <a:bodyPr/>
                    <a:lstStyle/>
                    <a:p>
                      <a:r>
                        <a:rPr kumimoji="1" lang="en-US" altLang="ja-JP" sz="4000" dirty="0" smtClean="0"/>
                        <a:t>average sentence length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32.9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22.7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</a:tbl>
          </a:graphicData>
        </a:graphic>
      </p:graphicFrame>
      <p:sp>
        <p:nvSpPr>
          <p:cNvPr id="62" name="テキスト ボックス 61"/>
          <p:cNvSpPr txBox="1"/>
          <p:nvPr/>
        </p:nvSpPr>
        <p:spPr>
          <a:xfrm>
            <a:off x="15762481" y="21419775"/>
            <a:ext cx="13491065" cy="861764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Japanese-Chinese corpus we used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5762481" y="27147316"/>
            <a:ext cx="13491065" cy="861764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Coverage of common Chinese characters detection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84348" y="36906109"/>
            <a:ext cx="13373364" cy="1631206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We also do Kana-Kanji conversion for common Chinese characters detection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/>
        </p:nvGraphicFramePr>
        <p:xfrm>
          <a:off x="1137499" y="38547777"/>
          <a:ext cx="13067062" cy="350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028"/>
                <a:gridCol w="2851456"/>
                <a:gridCol w="3001789"/>
                <a:gridCol w="3001789"/>
              </a:tblGrid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Meaning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envious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wonton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 smtClean="0"/>
                        <a:t>self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Kana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うらやましい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ワンタン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おのれ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Kanji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羨ましい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饂飩</a:t>
                      </a:r>
                      <a:endParaRPr kumimoji="1" lang="ja-JP" altLang="en-US" sz="4000" b="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己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4000" dirty="0" smtClean="0"/>
                        <a:t>Traditional</a:t>
                      </a:r>
                      <a:r>
                        <a:rPr kumimoji="1" lang="en-US" altLang="ja-JP" sz="4000" baseline="0" dirty="0" smtClean="0"/>
                        <a:t> Chinese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羡慕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餛飩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自己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  <a:tr h="701039">
                <a:tc>
                  <a:txBody>
                    <a:bodyPr/>
                    <a:lstStyle/>
                    <a:p>
                      <a:pPr algn="l"/>
                      <a:r>
                        <a:rPr lang="en-US" altLang="ja-JP" sz="4000" dirty="0" smtClean="0"/>
                        <a:t>Simplified Chinese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羡慕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馄饨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4000" dirty="0" smtClean="0"/>
                        <a:t>自己</a:t>
                      </a:r>
                      <a:endParaRPr kumimoji="1" lang="ja-JP" altLang="en-US" sz="4000" dirty="0"/>
                    </a:p>
                  </a:txBody>
                  <a:tcPr marL="85444" marR="85444" marT="45722" marB="45722"/>
                </a:tc>
              </a:tr>
            </a:tbl>
          </a:graphicData>
        </a:graphic>
      </p:graphicFrame>
      <p:sp>
        <p:nvSpPr>
          <p:cNvPr id="68" name="テキスト ボックス 67"/>
          <p:cNvSpPr txBox="1"/>
          <p:nvPr/>
        </p:nvSpPr>
        <p:spPr>
          <a:xfrm>
            <a:off x="15762481" y="35068196"/>
            <a:ext cx="13491065" cy="861764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457158" indent="-457158">
              <a:buFont typeface="Arial" pitchFamily="34" charset="0"/>
              <a:buChar char="•"/>
            </a:pPr>
            <a:r>
              <a:rPr lang="en-US" altLang="ja-JP" sz="4800" dirty="0" smtClean="0"/>
              <a:t>Alignment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8497337" y="7201102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(1)</a:t>
            </a:r>
            <a:endParaRPr lang="ja-JP" altLang="en-US" sz="41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8497337" y="8641262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(2)</a:t>
            </a:r>
            <a:endParaRPr lang="ja-JP" altLang="en-US" sz="41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8497337" y="9577366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(3)</a:t>
            </a:r>
            <a:endParaRPr lang="ja-JP" altLang="en-US" sz="41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8497337" y="10729494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(4)</a:t>
            </a:r>
            <a:endParaRPr lang="ja-JP" altLang="en-US" sz="41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8497337" y="12025638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(5)</a:t>
            </a:r>
            <a:endParaRPr lang="ja-JP" altLang="en-US" sz="41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8497337" y="14830764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(6)</a:t>
            </a:r>
            <a:endParaRPr lang="ja-JP" altLang="en-US" sz="41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8497337" y="16198915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(7)</a:t>
            </a:r>
            <a:endParaRPr lang="ja-JP" altLang="en-US" sz="41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8497337" y="18290331"/>
            <a:ext cx="768141" cy="723265"/>
          </a:xfrm>
          <a:prstGeom prst="rect">
            <a:avLst/>
          </a:prstGeom>
          <a:noFill/>
        </p:spPr>
        <p:txBody>
          <a:bodyPr wrap="none" lIns="91431" tIns="45715" rIns="91431" bIns="45715" rtlCol="0">
            <a:spAutoFit/>
          </a:bodyPr>
          <a:lstStyle/>
          <a:p>
            <a:r>
              <a:rPr lang="en-US" altLang="ja-JP" sz="4100" dirty="0" smtClean="0"/>
              <a:t>(8)</a:t>
            </a:r>
            <a:endParaRPr lang="ja-JP" altLang="en-US" sz="4100" dirty="0"/>
          </a:p>
        </p:txBody>
      </p:sp>
      <p:graphicFrame>
        <p:nvGraphicFramePr>
          <p:cNvPr id="63" name="グラフ 62"/>
          <p:cNvGraphicFramePr/>
          <p:nvPr/>
        </p:nvGraphicFramePr>
        <p:xfrm>
          <a:off x="16519391" y="28083420"/>
          <a:ext cx="11977245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1" name="グラフ 70"/>
          <p:cNvGraphicFramePr/>
          <p:nvPr/>
        </p:nvGraphicFramePr>
        <p:xfrm>
          <a:off x="16176934" y="36001968"/>
          <a:ext cx="12662158" cy="590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380</Words>
  <Application>Microsoft Office PowerPoint</Application>
  <PresentationFormat>ユーザー設定</PresentationFormat>
  <Paragraphs>136</Paragraphs>
  <Slides>1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テーマ</vt:lpstr>
      <vt:lpstr>数式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chu</dc:creator>
  <cp:lastModifiedBy>admin</cp:lastModifiedBy>
  <cp:revision>100</cp:revision>
  <dcterms:created xsi:type="dcterms:W3CDTF">2011-09-07T05:10:22Z</dcterms:created>
  <dcterms:modified xsi:type="dcterms:W3CDTF">2011-09-15T02:15:42Z</dcterms:modified>
</cp:coreProperties>
</file>