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2.xml" ContentType="application/vnd.openxmlformats-officedocument.presentationml.tags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535" r:id="rId2"/>
    <p:sldId id="548" r:id="rId3"/>
    <p:sldId id="481" r:id="rId4"/>
    <p:sldId id="482" r:id="rId5"/>
    <p:sldId id="537" r:id="rId6"/>
    <p:sldId id="549" r:id="rId7"/>
    <p:sldId id="551" r:id="rId8"/>
    <p:sldId id="484" r:id="rId9"/>
    <p:sldId id="485" r:id="rId10"/>
    <p:sldId id="525" r:id="rId11"/>
    <p:sldId id="567" r:id="rId12"/>
    <p:sldId id="538" r:id="rId13"/>
    <p:sldId id="570" r:id="rId14"/>
    <p:sldId id="589" r:id="rId15"/>
    <p:sldId id="543" r:id="rId16"/>
    <p:sldId id="572" r:id="rId17"/>
    <p:sldId id="546" r:id="rId18"/>
    <p:sldId id="552" r:id="rId19"/>
    <p:sldId id="553" r:id="rId20"/>
    <p:sldId id="556" r:id="rId21"/>
    <p:sldId id="557" r:id="rId22"/>
    <p:sldId id="558" r:id="rId23"/>
    <p:sldId id="563" r:id="rId24"/>
    <p:sldId id="588" r:id="rId25"/>
    <p:sldId id="547" r:id="rId26"/>
    <p:sldId id="565" r:id="rId27"/>
    <p:sldId id="526" r:id="rId28"/>
    <p:sldId id="530" r:id="rId29"/>
    <p:sldId id="574" r:id="rId30"/>
    <p:sldId id="573" r:id="rId31"/>
    <p:sldId id="566" r:id="rId32"/>
    <p:sldId id="576" r:id="rId33"/>
    <p:sldId id="518" r:id="rId34"/>
  </p:sldIdLst>
  <p:sldSz cx="9144000" cy="6858000" type="screen4x3"/>
  <p:notesSz cx="6769100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D85B"/>
    <a:srgbClr val="0000FF"/>
    <a:srgbClr val="CCFFFF"/>
    <a:srgbClr val="FFFF99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7" autoAdjust="0"/>
    <p:restoredTop sz="94706" autoAdjust="0"/>
  </p:normalViewPr>
  <p:slideViewPr>
    <p:cSldViewPr>
      <p:cViewPr varScale="1">
        <p:scale>
          <a:sx n="88" d="100"/>
          <a:sy n="88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Sheet1!$J$2</c:f>
              <c:strCache>
                <c:ptCount val="1"/>
                <c:pt idx="0">
                  <c:v>BLEU</c:v>
                </c:pt>
              </c:strCache>
            </c:strRef>
          </c:tx>
          <c:cat>
            <c:strRef>
              <c:f>Sheet1!$I$3:$I$5</c:f>
              <c:strCache>
                <c:ptCount val="3"/>
                <c:pt idx="0">
                  <c:v>Baseline</c:v>
                </c:pt>
                <c:pt idx="1">
                  <c:v>Initialization</c:v>
                </c:pt>
                <c:pt idx="2">
                  <c:v>Proposed</c:v>
                </c:pt>
              </c:strCache>
            </c:strRef>
          </c:cat>
          <c:val>
            <c:numRef>
              <c:f>Sheet1!$J$3:$J$5</c:f>
              <c:numCache>
                <c:formatCode>General</c:formatCode>
                <c:ptCount val="3"/>
                <c:pt idx="0">
                  <c:v>24.59</c:v>
                </c:pt>
              </c:numCache>
            </c:numRef>
          </c:val>
        </c:ser>
        <c:axId val="72613888"/>
        <c:axId val="72615424"/>
      </c:barChart>
      <c:catAx>
        <c:axId val="72613888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/>
            </a:pPr>
            <a:endParaRPr lang="ja-JP"/>
          </a:p>
        </c:txPr>
        <c:crossAx val="72615424"/>
        <c:crosses val="autoZero"/>
        <c:auto val="1"/>
        <c:lblAlgn val="ctr"/>
        <c:lblOffset val="100"/>
      </c:catAx>
      <c:valAx>
        <c:axId val="72615424"/>
        <c:scaling>
          <c:orientation val="minMax"/>
          <c:max val="26.5"/>
          <c:min val="24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7261388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Sheet1!$G$2</c:f>
              <c:strCache>
                <c:ptCount val="1"/>
                <c:pt idx="0">
                  <c:v>BLEU</c:v>
                </c:pt>
              </c:strCache>
            </c:strRef>
          </c:tx>
          <c:cat>
            <c:strRef>
              <c:f>Sheet1!$F$3:$F$5</c:f>
              <c:strCache>
                <c:ptCount val="3"/>
                <c:pt idx="0">
                  <c:v>Baseline</c:v>
                </c:pt>
                <c:pt idx="1">
                  <c:v>Initialization</c:v>
                </c:pt>
                <c:pt idx="2">
                  <c:v>Proposed</c:v>
                </c:pt>
              </c:strCache>
            </c:strRef>
          </c:cat>
          <c:val>
            <c:numRef>
              <c:f>Sheet1!$G$3:$G$5</c:f>
              <c:numCache>
                <c:formatCode>General</c:formatCode>
                <c:ptCount val="3"/>
                <c:pt idx="0">
                  <c:v>24.59</c:v>
                </c:pt>
                <c:pt idx="1">
                  <c:v>25.330000000000005</c:v>
                </c:pt>
              </c:numCache>
            </c:numRef>
          </c:val>
        </c:ser>
        <c:axId val="72643328"/>
        <c:axId val="72644864"/>
      </c:barChart>
      <c:catAx>
        <c:axId val="72643328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/>
            </a:pPr>
            <a:endParaRPr lang="ja-JP"/>
          </a:p>
        </c:txPr>
        <c:crossAx val="72644864"/>
        <c:crosses val="autoZero"/>
        <c:auto val="1"/>
        <c:lblAlgn val="ctr"/>
        <c:lblOffset val="100"/>
      </c:catAx>
      <c:valAx>
        <c:axId val="72644864"/>
        <c:scaling>
          <c:orientation val="minMax"/>
          <c:max val="26.5"/>
          <c:min val="24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7264332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Sheet1!$D$2</c:f>
              <c:strCache>
                <c:ptCount val="1"/>
                <c:pt idx="0">
                  <c:v>BLEU</c:v>
                </c:pt>
              </c:strCache>
            </c:strRef>
          </c:tx>
          <c:cat>
            <c:strRef>
              <c:f>Sheet1!$C$3:$C$5</c:f>
              <c:strCache>
                <c:ptCount val="3"/>
                <c:pt idx="0">
                  <c:v>Baseline</c:v>
                </c:pt>
                <c:pt idx="1">
                  <c:v>Initialization</c:v>
                </c:pt>
                <c:pt idx="2">
                  <c:v>Proposed</c:v>
                </c:pt>
              </c:strCache>
            </c:strRef>
          </c:cat>
          <c:val>
            <c:numRef>
              <c:f>Sheet1!$D$3:$D$5</c:f>
              <c:numCache>
                <c:formatCode>General</c:formatCode>
                <c:ptCount val="3"/>
                <c:pt idx="0">
                  <c:v>24.59</c:v>
                </c:pt>
                <c:pt idx="1">
                  <c:v>25.330000000000005</c:v>
                </c:pt>
                <c:pt idx="2">
                  <c:v>24.5</c:v>
                </c:pt>
              </c:numCache>
            </c:numRef>
          </c:val>
        </c:ser>
        <c:axId val="72673152"/>
        <c:axId val="72674688"/>
      </c:barChart>
      <c:catAx>
        <c:axId val="72673152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/>
            </a:pPr>
            <a:endParaRPr lang="ja-JP"/>
          </a:p>
        </c:txPr>
        <c:crossAx val="72674688"/>
        <c:crosses val="autoZero"/>
        <c:auto val="1"/>
        <c:lblAlgn val="ctr"/>
        <c:lblOffset val="100"/>
      </c:catAx>
      <c:valAx>
        <c:axId val="72674688"/>
        <c:scaling>
          <c:orientation val="minMax"/>
          <c:max val="26.5"/>
          <c:min val="24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72673152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34258" y="1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/>
          <a:lstStyle>
            <a:lvl1pPr algn="r">
              <a:defRPr sz="1300"/>
            </a:lvl1pPr>
          </a:lstStyle>
          <a:p>
            <a:fld id="{C1E38DDD-ACA3-4794-9A9F-8F438F0F2A15}" type="datetimeFigureOut">
              <a:rPr kumimoji="1" lang="ja-JP" altLang="en-US" smtClean="0"/>
              <a:pPr/>
              <a:t>2011/11/15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34258" y="9408981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 anchor="b"/>
          <a:lstStyle>
            <a:lvl1pPr algn="r">
              <a:defRPr sz="1300"/>
            </a:lvl1pPr>
          </a:lstStyle>
          <a:p>
            <a:fld id="{3F9ED670-126B-46F3-866F-0313DE3E306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34258" y="1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/>
          <a:lstStyle>
            <a:lvl1pPr algn="r">
              <a:defRPr sz="1300"/>
            </a:lvl1pPr>
          </a:lstStyle>
          <a:p>
            <a:fld id="{B33765C0-17F5-4C94-B263-4729141FCCE5}" type="datetimeFigureOut">
              <a:rPr kumimoji="1" lang="ja-JP" altLang="en-US" smtClean="0"/>
              <a:pPr/>
              <a:t>2011/11/15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74" tIns="47637" rIns="95274" bIns="4763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5274" tIns="47637" rIns="95274" bIns="4763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34258" y="9408981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 anchor="b"/>
          <a:lstStyle>
            <a:lvl1pPr algn="r">
              <a:defRPr sz="1300"/>
            </a:lvl1pPr>
          </a:lstStyle>
          <a:p>
            <a:fld id="{A25EB9FC-7E24-4634-BCFE-6A1944416F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0EEDE-453F-497B-9B16-17407F0241D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0EEDE-453F-497B-9B16-17407F0241DA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0EEDE-453F-497B-9B16-17407F0241DA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0EEDE-453F-497B-9B16-17407F0241DA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0EEDE-453F-497B-9B16-17407F0241DA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BB27-6089-4C93-83CF-30540D9737C4}" type="datetime1">
              <a:rPr kumimoji="1" lang="ja-JP" altLang="en-US" smtClean="0"/>
              <a:pPr/>
              <a:t>2011/11/15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7C13-ED6C-44D5-B388-88BB1ABD1451}" type="datetime1">
              <a:rPr kumimoji="1" lang="ja-JP" altLang="en-US" smtClean="0"/>
              <a:pPr/>
              <a:t>2011/11/15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84D1-1B48-4A5C-BD93-603D7ECABC1B}" type="datetime1">
              <a:rPr kumimoji="1" lang="ja-JP" altLang="en-US" smtClean="0"/>
              <a:pPr/>
              <a:t>2011/11/15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30D0-C311-4367-8BA0-28C1731DEFEA}" type="datetime1">
              <a:rPr kumimoji="1" lang="ja-JP" altLang="en-US" smtClean="0"/>
              <a:pPr/>
              <a:t>2011/11/15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40BF-0A8C-4B0D-8B10-E52DCA415861}" type="datetime1">
              <a:rPr kumimoji="1" lang="ja-JP" altLang="en-US" smtClean="0"/>
              <a:pPr/>
              <a:t>2011/11/15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9F1E-7208-4C68-AA7F-68B3C75B2CF2}" type="datetime1">
              <a:rPr kumimoji="1" lang="ja-JP" altLang="en-US" smtClean="0"/>
              <a:pPr/>
              <a:t>2011/11/15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F3FE-BC26-4F4B-BE6A-37CF03BF9BD1}" type="datetime1">
              <a:rPr kumimoji="1" lang="ja-JP" altLang="en-US" smtClean="0"/>
              <a:pPr/>
              <a:t>2011/11/15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86C3-BFC3-476E-983B-509B1DFFCD5A}" type="datetime1">
              <a:rPr kumimoji="1" lang="ja-JP" altLang="en-US" smtClean="0"/>
              <a:pPr/>
              <a:t>2011/11/15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1927-257C-4F28-8B69-F4E567411796}" type="datetime1">
              <a:rPr kumimoji="1" lang="ja-JP" altLang="en-US" smtClean="0"/>
              <a:pPr/>
              <a:t>2011/11/15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722E-336E-4B19-9A5D-C8F04A12CD03}" type="datetime1">
              <a:rPr kumimoji="1" lang="ja-JP" altLang="en-US" smtClean="0"/>
              <a:pPr/>
              <a:t>2011/11/15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B44A-FC1F-4794-8E1C-C6526E167920}" type="datetime1">
              <a:rPr kumimoji="1" lang="ja-JP" altLang="en-US" smtClean="0"/>
              <a:pPr/>
              <a:t>2011/11/15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C320F-2A83-4380-841D-A81B74D3CEB5}" type="datetime1">
              <a:rPr kumimoji="1" lang="ja-JP" altLang="en-US" smtClean="0"/>
              <a:pPr/>
              <a:t>2011/11/15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22C9-F55D-4862-8539-1E0B36ECCA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0.bin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1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Bayesian </a:t>
            </a:r>
            <a:r>
              <a:rPr lang="en-US" altLang="ja-JP" dirty="0" err="1" smtClean="0"/>
              <a:t>Subtree</a:t>
            </a:r>
            <a:r>
              <a:rPr lang="en-US" altLang="ja-JP" dirty="0" smtClean="0"/>
              <a:t> Alignment Model based on Dependency Trees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Toshiaki </a:t>
            </a:r>
            <a:r>
              <a:rPr kumimoji="1" lang="en-US" altLang="ja-JP" dirty="0" err="1" smtClean="0"/>
              <a:t>Nakazawa</a:t>
            </a:r>
            <a:r>
              <a:rPr kumimoji="1" lang="en-US" altLang="ja-JP" dirty="0" smtClean="0"/>
              <a:t>    </a:t>
            </a:r>
            <a:r>
              <a:rPr kumimoji="1" lang="en-US" altLang="ja-JP" dirty="0" err="1" smtClean="0"/>
              <a:t>Sadao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Kurohashi</a:t>
            </a:r>
            <a:endParaRPr kumimoji="1" lang="en-US" altLang="ja-JP" dirty="0" smtClean="0"/>
          </a:p>
          <a:p>
            <a:r>
              <a:rPr lang="en-US" altLang="ja-JP" dirty="0" smtClean="0"/>
              <a:t>Kyoto University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 bwMode="auto">
          <a:xfrm>
            <a:off x="6335115" y="6381328"/>
            <a:ext cx="2701381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/>
              <a:t>2011/11/</a:t>
            </a:r>
            <a:r>
              <a:rPr lang="en-US" altLang="ja-JP" dirty="0" smtClean="0"/>
              <a:t>11</a:t>
            </a:r>
            <a:r>
              <a:rPr kumimoji="1" lang="ja-JP" altLang="en-US" sz="1800" dirty="0" smtClean="0"/>
              <a:t> </a:t>
            </a:r>
            <a:r>
              <a:rPr lang="en-US" altLang="ja-JP" dirty="0" smtClean="0"/>
              <a:t>@ IJCNLP2011</a:t>
            </a:r>
            <a:endParaRPr kumimoji="1" lang="ja-JP" altLang="en-US" sz="1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Model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539552" y="1340768"/>
          <a:ext cx="8397875" cy="939800"/>
        </p:xfrm>
        <a:graphic>
          <a:graphicData uri="http://schemas.openxmlformats.org/presentationml/2006/ole">
            <p:oleObj spid="_x0000_s145410" name="数式" r:id="rId4" imgW="3288960" imgH="368280" progId="Equation.3">
              <p:embed/>
            </p:oleObj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3068712" y="1992883"/>
            <a:ext cx="13681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6741120" y="1992883"/>
            <a:ext cx="208823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580880" y="2280915"/>
            <a:ext cx="208823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195112" y="1992883"/>
            <a:ext cx="109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Step 1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93693" y="1992883"/>
            <a:ext cx="109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Step 3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84936" y="2280915"/>
            <a:ext cx="109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Step 2</a:t>
            </a:r>
            <a:endParaRPr kumimoji="1" lang="ja-JP" altLang="en-US" sz="2800" dirty="0"/>
          </a:p>
        </p:txBody>
      </p:sp>
      <p:sp>
        <p:nvSpPr>
          <p:cNvPr id="35" name="正方形/長方形 34"/>
          <p:cNvSpPr/>
          <p:nvPr/>
        </p:nvSpPr>
        <p:spPr>
          <a:xfrm>
            <a:off x="2987824" y="1340768"/>
            <a:ext cx="1512168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4499992" y="1340768"/>
            <a:ext cx="2232248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732240" y="1340768"/>
            <a:ext cx="2232248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スライド番号プレースホルダ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619672" y="6084585"/>
            <a:ext cx="5922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Dependency Tree-based distortion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grpSp>
        <p:nvGrpSpPr>
          <p:cNvPr id="104" name="グループ化 103"/>
          <p:cNvGrpSpPr/>
          <p:nvPr/>
        </p:nvGrpSpPr>
        <p:grpSpPr>
          <a:xfrm>
            <a:off x="2948141" y="3140968"/>
            <a:ext cx="587020" cy="523220"/>
            <a:chOff x="2411760" y="3573016"/>
            <a:chExt cx="587020" cy="523220"/>
          </a:xfrm>
        </p:grpSpPr>
        <p:sp>
          <p:nvSpPr>
            <p:cNvPr id="103" name="角丸四角形 102"/>
            <p:cNvSpPr/>
            <p:nvPr/>
          </p:nvSpPr>
          <p:spPr>
            <a:xfrm>
              <a:off x="2422646" y="3573016"/>
              <a:ext cx="504056" cy="504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2411760" y="3573016"/>
              <a:ext cx="5870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He</a:t>
              </a:r>
            </a:p>
          </p:txBody>
        </p:sp>
      </p:grpSp>
      <p:grpSp>
        <p:nvGrpSpPr>
          <p:cNvPr id="108" name="グループ化 107"/>
          <p:cNvGrpSpPr/>
          <p:nvPr/>
        </p:nvGrpSpPr>
        <p:grpSpPr>
          <a:xfrm>
            <a:off x="2937588" y="3933056"/>
            <a:ext cx="504056" cy="523220"/>
            <a:chOff x="1929476" y="4077072"/>
            <a:chExt cx="504056" cy="523220"/>
          </a:xfrm>
        </p:grpSpPr>
        <p:sp>
          <p:nvSpPr>
            <p:cNvPr id="105" name="角丸四角形 104"/>
            <p:cNvSpPr/>
            <p:nvPr/>
          </p:nvSpPr>
          <p:spPr>
            <a:xfrm>
              <a:off x="1929476" y="4077072"/>
              <a:ext cx="504056" cy="504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979712" y="4077072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 smtClean="0"/>
                <a:t>is</a:t>
              </a:r>
            </a:p>
          </p:txBody>
        </p:sp>
      </p:grpSp>
      <p:grpSp>
        <p:nvGrpSpPr>
          <p:cNvPr id="110" name="グループ化 109"/>
          <p:cNvGrpSpPr/>
          <p:nvPr/>
        </p:nvGrpSpPr>
        <p:grpSpPr>
          <a:xfrm>
            <a:off x="2904931" y="4662436"/>
            <a:ext cx="648072" cy="540190"/>
            <a:chOff x="3048947" y="4577652"/>
            <a:chExt cx="648072" cy="540190"/>
          </a:xfrm>
        </p:grpSpPr>
        <p:sp>
          <p:nvSpPr>
            <p:cNvPr id="106" name="角丸四角形 105"/>
            <p:cNvSpPr/>
            <p:nvPr/>
          </p:nvSpPr>
          <p:spPr>
            <a:xfrm>
              <a:off x="3099182" y="4635558"/>
              <a:ext cx="504056" cy="48228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3048947" y="4577652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my</a:t>
              </a: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2267744" y="5517232"/>
            <a:ext cx="1296144" cy="523220"/>
            <a:chOff x="2339752" y="5138028"/>
            <a:chExt cx="1296144" cy="523220"/>
          </a:xfrm>
        </p:grpSpPr>
        <p:sp>
          <p:nvSpPr>
            <p:cNvPr id="107" name="角丸四角形 106"/>
            <p:cNvSpPr/>
            <p:nvPr/>
          </p:nvSpPr>
          <p:spPr>
            <a:xfrm>
              <a:off x="2429338" y="5178964"/>
              <a:ext cx="1134550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339752" y="5138028"/>
              <a:ext cx="1296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brother</a:t>
              </a:r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5580112" y="5570076"/>
            <a:ext cx="543739" cy="523220"/>
            <a:chOff x="6836573" y="5094824"/>
            <a:chExt cx="543739" cy="523220"/>
          </a:xfrm>
        </p:grpSpPr>
        <p:sp>
          <p:nvSpPr>
            <p:cNvPr id="120" name="角丸四角形 119"/>
            <p:cNvSpPr/>
            <p:nvPr/>
          </p:nvSpPr>
          <p:spPr>
            <a:xfrm>
              <a:off x="6854484" y="5135420"/>
              <a:ext cx="504056" cy="43204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6836573" y="5094824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兄</a:t>
              </a:r>
              <a:endParaRPr lang="en-US" altLang="zh-CN" sz="2800" dirty="0" smtClean="0"/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5519081" y="3954828"/>
            <a:ext cx="853119" cy="523220"/>
            <a:chOff x="6188501" y="5570076"/>
            <a:chExt cx="853119" cy="523220"/>
          </a:xfrm>
        </p:grpSpPr>
        <p:sp>
          <p:nvSpPr>
            <p:cNvPr id="121" name="角丸四角形 120"/>
            <p:cNvSpPr/>
            <p:nvPr/>
          </p:nvSpPr>
          <p:spPr>
            <a:xfrm>
              <a:off x="6260842" y="5589240"/>
              <a:ext cx="720080" cy="43204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6188501" y="5570076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err="1" smtClean="0"/>
                <a:t>です</a:t>
              </a:r>
              <a:endParaRPr lang="en-US" altLang="zh-CN" sz="2800" dirty="0" smtClean="0"/>
            </a:p>
          </p:txBody>
        </p:sp>
      </p:grpSp>
      <p:grpSp>
        <p:nvGrpSpPr>
          <p:cNvPr id="117" name="グループ化 116"/>
          <p:cNvGrpSpPr/>
          <p:nvPr/>
        </p:nvGrpSpPr>
        <p:grpSpPr>
          <a:xfrm>
            <a:off x="5580112" y="2852936"/>
            <a:ext cx="1008112" cy="998473"/>
            <a:chOff x="6836573" y="3193812"/>
            <a:chExt cx="1008112" cy="998473"/>
          </a:xfrm>
        </p:grpSpPr>
        <p:sp>
          <p:nvSpPr>
            <p:cNvPr id="116" name="角丸四角形 115"/>
            <p:cNvSpPr/>
            <p:nvPr/>
          </p:nvSpPr>
          <p:spPr>
            <a:xfrm>
              <a:off x="6876256" y="3212976"/>
              <a:ext cx="936104" cy="9361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7300946" y="3193812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彼</a:t>
              </a:r>
              <a:endParaRPr lang="en-US" altLang="zh-CN" sz="2800" dirty="0" smtClean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836573" y="366906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は</a:t>
              </a:r>
              <a:endParaRPr lang="en-US" altLang="zh-CN" sz="2800" dirty="0" smtClean="0"/>
            </a:p>
          </p:txBody>
        </p:sp>
        <p:cxnSp>
          <p:nvCxnSpPr>
            <p:cNvPr id="57" name="カギ線コネクタ 56"/>
            <p:cNvCxnSpPr>
              <a:stCxn id="48" idx="1"/>
              <a:endCxn id="51" idx="0"/>
            </p:cNvCxnSpPr>
            <p:nvPr/>
          </p:nvCxnSpPr>
          <p:spPr>
            <a:xfrm rot="10800000" flipV="1">
              <a:off x="7108444" y="3455421"/>
              <a:ext cx="192503" cy="213643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グループ化 118"/>
          <p:cNvGrpSpPr/>
          <p:nvPr/>
        </p:nvGrpSpPr>
        <p:grpSpPr>
          <a:xfrm>
            <a:off x="5540429" y="4501181"/>
            <a:ext cx="1047795" cy="998473"/>
            <a:chOff x="7340629" y="4144318"/>
            <a:chExt cx="1047795" cy="998473"/>
          </a:xfrm>
        </p:grpSpPr>
        <p:sp>
          <p:nvSpPr>
            <p:cNvPr id="118" name="角丸四角形 117"/>
            <p:cNvSpPr/>
            <p:nvPr/>
          </p:nvSpPr>
          <p:spPr>
            <a:xfrm>
              <a:off x="7380312" y="4170852"/>
              <a:ext cx="936104" cy="9361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7844685" y="4144318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私</a:t>
              </a:r>
              <a:endParaRPr lang="en-US" altLang="zh-CN" sz="2800" dirty="0" smtClean="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7340629" y="4619571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の</a:t>
              </a:r>
              <a:endParaRPr lang="en-US" altLang="zh-CN" sz="2800" dirty="0" smtClean="0"/>
            </a:p>
          </p:txBody>
        </p:sp>
        <p:cxnSp>
          <p:nvCxnSpPr>
            <p:cNvPr id="59" name="カギ線コネクタ 58"/>
            <p:cNvCxnSpPr>
              <a:stCxn id="52" idx="1"/>
              <a:endCxn id="53" idx="0"/>
            </p:cNvCxnSpPr>
            <p:nvPr/>
          </p:nvCxnSpPr>
          <p:spPr>
            <a:xfrm rot="10800000" flipV="1">
              <a:off x="7612499" y="4405927"/>
              <a:ext cx="232186" cy="213643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カギ線コネクタ 58"/>
          <p:cNvCxnSpPr/>
          <p:nvPr/>
        </p:nvCxnSpPr>
        <p:spPr>
          <a:xfrm rot="10800000" flipV="1">
            <a:off x="6532379" y="4881180"/>
            <a:ext cx="232186" cy="213643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カギ線コネクタ 58"/>
          <p:cNvCxnSpPr/>
          <p:nvPr/>
        </p:nvCxnSpPr>
        <p:spPr>
          <a:xfrm rot="10800000" flipV="1">
            <a:off x="6038997" y="5356434"/>
            <a:ext cx="221512" cy="21364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カギ線コネクタ 58"/>
          <p:cNvCxnSpPr/>
          <p:nvPr/>
        </p:nvCxnSpPr>
        <p:spPr>
          <a:xfrm rot="10800000" flipV="1">
            <a:off x="6038997" y="3930674"/>
            <a:ext cx="221512" cy="1639401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カギ線コネクタ 58"/>
          <p:cNvCxnSpPr/>
          <p:nvPr/>
        </p:nvCxnSpPr>
        <p:spPr>
          <a:xfrm rot="10800000" flipV="1">
            <a:off x="2035558" y="3834626"/>
            <a:ext cx="232186" cy="242446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カギ線コネクタ 58"/>
          <p:cNvCxnSpPr/>
          <p:nvPr/>
        </p:nvCxnSpPr>
        <p:spPr>
          <a:xfrm rot="10800000" flipV="1">
            <a:off x="2719151" y="4882806"/>
            <a:ext cx="228991" cy="25522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カギ線コネクタ 58"/>
          <p:cNvCxnSpPr/>
          <p:nvPr/>
        </p:nvCxnSpPr>
        <p:spPr>
          <a:xfrm rot="10800000">
            <a:off x="2035558" y="4600292"/>
            <a:ext cx="232186" cy="799346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4291508" y="3140967"/>
            <a:ext cx="559735" cy="5784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2800" i="1" dirty="0" smtClean="0"/>
              <a:t>C</a:t>
            </a:r>
            <a:r>
              <a:rPr kumimoji="1" lang="en-US" altLang="ja-JP" sz="2800" i="1" baseline="-25000" dirty="0" smtClean="0"/>
              <a:t>1</a:t>
            </a:r>
            <a:endParaRPr kumimoji="1" lang="ja-JP" altLang="en-US" sz="2800" i="1" baseline="-25000" dirty="0"/>
          </a:p>
        </p:txBody>
      </p:sp>
      <p:sp>
        <p:nvSpPr>
          <p:cNvPr id="90" name="円/楕円 89"/>
          <p:cNvSpPr/>
          <p:nvPr/>
        </p:nvSpPr>
        <p:spPr>
          <a:xfrm>
            <a:off x="4291508" y="3932252"/>
            <a:ext cx="559735" cy="5784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2800" i="1" dirty="0" smtClean="0"/>
              <a:t>C</a:t>
            </a:r>
            <a:r>
              <a:rPr lang="en-US" altLang="ja-JP" sz="2800" i="1" baseline="-25000" dirty="0" smtClean="0"/>
              <a:t>2</a:t>
            </a:r>
            <a:endParaRPr kumimoji="1" lang="ja-JP" altLang="en-US" sz="2800" i="1" baseline="-25000" dirty="0"/>
          </a:p>
        </p:txBody>
      </p:sp>
      <p:sp>
        <p:nvSpPr>
          <p:cNvPr id="91" name="円/楕円 90"/>
          <p:cNvSpPr/>
          <p:nvPr/>
        </p:nvSpPr>
        <p:spPr>
          <a:xfrm>
            <a:off x="4291508" y="4723537"/>
            <a:ext cx="559735" cy="5784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2800" i="1" dirty="0" smtClean="0"/>
              <a:t>C</a:t>
            </a:r>
            <a:r>
              <a:rPr lang="en-US" altLang="ja-JP" sz="2800" i="1" baseline="-25000" dirty="0" smtClean="0"/>
              <a:t>3</a:t>
            </a:r>
            <a:endParaRPr kumimoji="1" lang="ja-JP" altLang="en-US" sz="2800" i="1" baseline="-25000" dirty="0"/>
          </a:p>
        </p:txBody>
      </p:sp>
      <p:sp>
        <p:nvSpPr>
          <p:cNvPr id="92" name="円/楕円 91"/>
          <p:cNvSpPr/>
          <p:nvPr/>
        </p:nvSpPr>
        <p:spPr>
          <a:xfrm>
            <a:off x="4291508" y="5514821"/>
            <a:ext cx="559735" cy="5784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2800" i="1" dirty="0" smtClean="0"/>
              <a:t>C</a:t>
            </a:r>
            <a:r>
              <a:rPr lang="en-US" altLang="ja-JP" sz="2800" i="1" baseline="-25000" dirty="0" smtClean="0"/>
              <a:t>4</a:t>
            </a:r>
            <a:endParaRPr kumimoji="1" lang="ja-JP" altLang="en-US" sz="2800" i="1" baseline="-25000" dirty="0"/>
          </a:p>
        </p:txBody>
      </p:sp>
      <p:sp>
        <p:nvSpPr>
          <p:cNvPr id="93" name="下矢印 92"/>
          <p:cNvSpPr/>
          <p:nvPr/>
        </p:nvSpPr>
        <p:spPr>
          <a:xfrm rot="16200000" flipV="1">
            <a:off x="3815916" y="3320988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下矢印 95"/>
          <p:cNvSpPr/>
          <p:nvPr/>
        </p:nvSpPr>
        <p:spPr>
          <a:xfrm rot="16200000" flipV="1">
            <a:off x="3815916" y="4113076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下矢印 96"/>
          <p:cNvSpPr/>
          <p:nvPr/>
        </p:nvSpPr>
        <p:spPr>
          <a:xfrm rot="16200000" flipV="1">
            <a:off x="3815916" y="4905164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下矢印 97"/>
          <p:cNvSpPr/>
          <p:nvPr/>
        </p:nvSpPr>
        <p:spPr>
          <a:xfrm rot="16200000" flipV="1">
            <a:off x="3815916" y="5697253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下矢印 98"/>
          <p:cNvSpPr/>
          <p:nvPr/>
        </p:nvSpPr>
        <p:spPr>
          <a:xfrm rot="5400000" flipH="1" flipV="1">
            <a:off x="5040052" y="3320989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下矢印 99"/>
          <p:cNvSpPr/>
          <p:nvPr/>
        </p:nvSpPr>
        <p:spPr>
          <a:xfrm rot="5400000" flipH="1" flipV="1">
            <a:off x="5040052" y="4113077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下矢印 100"/>
          <p:cNvSpPr/>
          <p:nvPr/>
        </p:nvSpPr>
        <p:spPr>
          <a:xfrm rot="5400000" flipH="1" flipV="1">
            <a:off x="5040052" y="4905165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下矢印 101"/>
          <p:cNvSpPr/>
          <p:nvPr/>
        </p:nvSpPr>
        <p:spPr>
          <a:xfrm rot="5400000" flipH="1" flipV="1">
            <a:off x="5040052" y="5697254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2" name="直線コネクタ 61"/>
          <p:cNvCxnSpPr/>
          <p:nvPr/>
        </p:nvCxnSpPr>
        <p:spPr>
          <a:xfrm>
            <a:off x="2843808" y="3861048"/>
            <a:ext cx="3384376" cy="0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3491880" y="4793449"/>
            <a:ext cx="3235491" cy="3703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V="1">
            <a:off x="3491880" y="5441520"/>
            <a:ext cx="2758076" cy="3704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フリーフォーム 77"/>
          <p:cNvSpPr/>
          <p:nvPr/>
        </p:nvSpPr>
        <p:spPr>
          <a:xfrm>
            <a:off x="2329543" y="4365583"/>
            <a:ext cx="3341914" cy="1458274"/>
          </a:xfrm>
          <a:custGeom>
            <a:avLst/>
            <a:gdLst>
              <a:gd name="connsiteX0" fmla="*/ 0 w 3341914"/>
              <a:gd name="connsiteY0" fmla="*/ 165100 h 1602014"/>
              <a:gd name="connsiteX1" fmla="*/ 1230086 w 3341914"/>
              <a:gd name="connsiteY1" fmla="*/ 186871 h 1602014"/>
              <a:gd name="connsiteX2" fmla="*/ 2188028 w 3341914"/>
              <a:gd name="connsiteY2" fmla="*/ 1286328 h 1602014"/>
              <a:gd name="connsiteX3" fmla="*/ 3341914 w 3341914"/>
              <a:gd name="connsiteY3" fmla="*/ 1602014 h 1602014"/>
              <a:gd name="connsiteX0" fmla="*/ 0 w 3341914"/>
              <a:gd name="connsiteY0" fmla="*/ 82550 h 1519464"/>
              <a:gd name="connsiteX1" fmla="*/ 1306353 w 3341914"/>
              <a:gd name="connsiteY1" fmla="*/ 348743 h 1519464"/>
              <a:gd name="connsiteX2" fmla="*/ 2188028 w 3341914"/>
              <a:gd name="connsiteY2" fmla="*/ 1203778 h 1519464"/>
              <a:gd name="connsiteX3" fmla="*/ 3341914 w 3341914"/>
              <a:gd name="connsiteY3" fmla="*/ 1519464 h 1519464"/>
              <a:gd name="connsiteX0" fmla="*/ 0 w 3341914"/>
              <a:gd name="connsiteY0" fmla="*/ 82550 h 1519464"/>
              <a:gd name="connsiteX1" fmla="*/ 1738401 w 3341914"/>
              <a:gd name="connsiteY1" fmla="*/ 348743 h 1519464"/>
              <a:gd name="connsiteX2" fmla="*/ 2188028 w 3341914"/>
              <a:gd name="connsiteY2" fmla="*/ 1203778 h 1519464"/>
              <a:gd name="connsiteX3" fmla="*/ 3341914 w 3341914"/>
              <a:gd name="connsiteY3" fmla="*/ 1519464 h 1519464"/>
              <a:gd name="connsiteX0" fmla="*/ 0 w 3341914"/>
              <a:gd name="connsiteY0" fmla="*/ 82550 h 1519464"/>
              <a:gd name="connsiteX1" fmla="*/ 1738401 w 3341914"/>
              <a:gd name="connsiteY1" fmla="*/ 348743 h 1519464"/>
              <a:gd name="connsiteX2" fmla="*/ 2386473 w 3341914"/>
              <a:gd name="connsiteY2" fmla="*/ 1212839 h 1519464"/>
              <a:gd name="connsiteX3" fmla="*/ 3341914 w 3341914"/>
              <a:gd name="connsiteY3" fmla="*/ 1519464 h 1519464"/>
              <a:gd name="connsiteX0" fmla="*/ 0 w 3341914"/>
              <a:gd name="connsiteY0" fmla="*/ 82550 h 1519464"/>
              <a:gd name="connsiteX1" fmla="*/ 1522377 w 3341914"/>
              <a:gd name="connsiteY1" fmla="*/ 348743 h 1519464"/>
              <a:gd name="connsiteX2" fmla="*/ 2386473 w 3341914"/>
              <a:gd name="connsiteY2" fmla="*/ 1212839 h 1519464"/>
              <a:gd name="connsiteX3" fmla="*/ 3341914 w 3341914"/>
              <a:gd name="connsiteY3" fmla="*/ 1519464 h 1519464"/>
              <a:gd name="connsiteX0" fmla="*/ 0 w 3341914"/>
              <a:gd name="connsiteY0" fmla="*/ 21360 h 1458274"/>
              <a:gd name="connsiteX1" fmla="*/ 1522377 w 3341914"/>
              <a:gd name="connsiteY1" fmla="*/ 287553 h 1458274"/>
              <a:gd name="connsiteX2" fmla="*/ 2386473 w 3341914"/>
              <a:gd name="connsiteY2" fmla="*/ 1151649 h 1458274"/>
              <a:gd name="connsiteX3" fmla="*/ 3341914 w 3341914"/>
              <a:gd name="connsiteY3" fmla="*/ 1458274 h 145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1914" h="1458274">
                <a:moveTo>
                  <a:pt x="0" y="21360"/>
                </a:moveTo>
                <a:cubicBezTo>
                  <a:pt x="600050" y="0"/>
                  <a:pt x="1124632" y="99172"/>
                  <a:pt x="1522377" y="287553"/>
                </a:cubicBezTo>
                <a:cubicBezTo>
                  <a:pt x="1920122" y="475934"/>
                  <a:pt x="2083217" y="956529"/>
                  <a:pt x="2386473" y="1151649"/>
                </a:cubicBezTo>
                <a:cubicBezTo>
                  <a:pt x="2689729" y="1346769"/>
                  <a:pt x="2940956" y="1418359"/>
                  <a:pt x="3341914" y="1458274"/>
                </a:cubicBezTo>
              </a:path>
            </a:pathLst>
          </a:cu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-0.07465 0.0595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3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-0.12483 0.02199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1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6.2963E-6 L 6.11111E-6 -0.01066 " pathEditMode="relative" ptsTypes="AA">
                                      <p:cBhvr>
                                        <p:cTn id="12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-0.00347 -0.05995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0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92 L 0.07048 0.04791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3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7 L 0.00938 0.23588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118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0.12882 -0.05278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26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046 L 0.07587 -0.07083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37" grpId="0" animBg="1"/>
      <p:bldP spid="39" grpId="0"/>
      <p:bldP spid="86" grpId="1" animBg="1"/>
      <p:bldP spid="86" grpId="2" animBg="1"/>
      <p:bldP spid="90" grpId="1" animBg="1"/>
      <p:bldP spid="90" grpId="2" animBg="1"/>
      <p:bldP spid="91" grpId="1" animBg="1"/>
      <p:bldP spid="91" grpId="2" animBg="1"/>
      <p:bldP spid="92" grpId="1" animBg="1"/>
      <p:bldP spid="92" grpId="2" animBg="1"/>
      <p:bldP spid="93" grpId="0" animBg="1"/>
      <p:bldP spid="93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8592" y="2579420"/>
            <a:ext cx="89496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4800" dirty="0" smtClean="0"/>
              <a:t>Bayesian </a:t>
            </a:r>
            <a:r>
              <a:rPr lang="en-US" altLang="ja-JP" sz="4800" dirty="0" err="1" smtClean="0"/>
              <a:t>Subtree</a:t>
            </a:r>
            <a:r>
              <a:rPr lang="en-US" altLang="ja-JP" sz="4800" dirty="0" smtClean="0"/>
              <a:t> Alignment Model</a:t>
            </a:r>
          </a:p>
          <a:p>
            <a:pPr algn="ctr"/>
            <a:r>
              <a:rPr lang="en-US" altLang="ja-JP" sz="4800" dirty="0" smtClean="0"/>
              <a:t>based on Dependency Trees</a:t>
            </a:r>
            <a:endParaRPr kumimoji="1" lang="ja-JP" altLang="en-US" sz="48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角丸四角形 39"/>
          <p:cNvSpPr/>
          <p:nvPr/>
        </p:nvSpPr>
        <p:spPr>
          <a:xfrm>
            <a:off x="6732240" y="1412776"/>
            <a:ext cx="2232248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4499992" y="1268760"/>
            <a:ext cx="2232248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2987824" y="1340768"/>
            <a:ext cx="151216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Model Decomposition</a:t>
            </a:r>
            <a:endParaRPr kumimoji="1" lang="ja-JP" altLang="en-US" dirty="0"/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539750" y="1340768"/>
          <a:ext cx="8424863" cy="942975"/>
        </p:xfrm>
        <a:graphic>
          <a:graphicData uri="http://schemas.openxmlformats.org/presentationml/2006/ole">
            <p:oleObj spid="_x0000_s173058" name="数式" r:id="rId4" imgW="3288960" imgH="368280" progId="Equation.3">
              <p:embed/>
            </p:oleObj>
          </a:graphicData>
        </a:graphic>
      </p:graphicFrame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grpSp>
        <p:nvGrpSpPr>
          <p:cNvPr id="26" name="グループ化 25"/>
          <p:cNvGrpSpPr/>
          <p:nvPr/>
        </p:nvGrpSpPr>
        <p:grpSpPr>
          <a:xfrm>
            <a:off x="971600" y="2348880"/>
            <a:ext cx="3696411" cy="594066"/>
            <a:chOff x="971600" y="2348880"/>
            <a:chExt cx="4032448" cy="648072"/>
          </a:xfrm>
        </p:grpSpPr>
        <p:sp>
          <p:nvSpPr>
            <p:cNvPr id="25" name="角丸四角形 24"/>
            <p:cNvSpPr/>
            <p:nvPr/>
          </p:nvSpPr>
          <p:spPr>
            <a:xfrm>
              <a:off x="971600" y="2348880"/>
              <a:ext cx="4032448" cy="64807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73060" name="Object 4"/>
            <p:cNvGraphicFramePr>
              <a:graphicFrameLocks noChangeAspect="1"/>
            </p:cNvGraphicFramePr>
            <p:nvPr/>
          </p:nvGraphicFramePr>
          <p:xfrm>
            <a:off x="1035298" y="2348880"/>
            <a:ext cx="3968750" cy="617538"/>
          </p:xfrm>
          <a:graphic>
            <a:graphicData uri="http://schemas.openxmlformats.org/presentationml/2006/ole">
              <p:oleObj spid="_x0000_s173060" name="数式" r:id="rId5" imgW="1549080" imgH="241200" progId="Equation.3">
                <p:embed/>
              </p:oleObj>
            </a:graphicData>
          </a:graphic>
        </p:graphicFrame>
      </p:grpSp>
      <p:grpSp>
        <p:nvGrpSpPr>
          <p:cNvPr id="38" name="グループ化 37"/>
          <p:cNvGrpSpPr/>
          <p:nvPr/>
        </p:nvGrpSpPr>
        <p:grpSpPr>
          <a:xfrm>
            <a:off x="971600" y="3140968"/>
            <a:ext cx="6600733" cy="792088"/>
            <a:chOff x="971600" y="3140968"/>
            <a:chExt cx="7200800" cy="864096"/>
          </a:xfrm>
        </p:grpSpPr>
        <p:sp>
          <p:nvSpPr>
            <p:cNvPr id="28" name="角丸四角形 27"/>
            <p:cNvSpPr/>
            <p:nvPr/>
          </p:nvSpPr>
          <p:spPr>
            <a:xfrm>
              <a:off x="971600" y="3140968"/>
              <a:ext cx="7200800" cy="86409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3399347" y="3717032"/>
              <a:ext cx="1604701" cy="0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4572000" y="3697287"/>
              <a:ext cx="418384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2000" dirty="0" smtClean="0"/>
                <a:t>Null</a:t>
              </a:r>
              <a:endParaRPr kumimoji="1" lang="ja-JP" altLang="en-US" sz="2000" dirty="0"/>
            </a:p>
          </p:txBody>
        </p:sp>
        <p:cxnSp>
          <p:nvCxnSpPr>
            <p:cNvPr id="19" name="直線コネクタ 18"/>
            <p:cNvCxnSpPr/>
            <p:nvPr/>
          </p:nvCxnSpPr>
          <p:spPr>
            <a:xfrm>
              <a:off x="6491380" y="3717032"/>
              <a:ext cx="1604701" cy="0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7140589" y="3697287"/>
              <a:ext cx="900888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2000" dirty="0" smtClean="0"/>
                <a:t>Non-null</a:t>
              </a:r>
              <a:endParaRPr kumimoji="1" lang="ja-JP" altLang="en-US" sz="2000" dirty="0"/>
            </a:p>
          </p:txBody>
        </p:sp>
        <p:graphicFrame>
          <p:nvGraphicFramePr>
            <p:cNvPr id="173061" name="Object 5"/>
            <p:cNvGraphicFramePr>
              <a:graphicFrameLocks noChangeAspect="1"/>
            </p:cNvGraphicFramePr>
            <p:nvPr/>
          </p:nvGraphicFramePr>
          <p:xfrm>
            <a:off x="1009030" y="3140968"/>
            <a:ext cx="7091362" cy="617538"/>
          </p:xfrm>
          <a:graphic>
            <a:graphicData uri="http://schemas.openxmlformats.org/presentationml/2006/ole">
              <p:oleObj spid="_x0000_s173061" name="数式" r:id="rId6" imgW="2768400" imgH="241200" progId="Equation.3">
                <p:embed/>
              </p:oleObj>
            </a:graphicData>
          </a:graphic>
        </p:graphicFrame>
      </p:grpSp>
      <p:grpSp>
        <p:nvGrpSpPr>
          <p:cNvPr id="39" name="グループ化 38"/>
          <p:cNvGrpSpPr/>
          <p:nvPr/>
        </p:nvGrpSpPr>
        <p:grpSpPr>
          <a:xfrm>
            <a:off x="971600" y="4149080"/>
            <a:ext cx="7292474" cy="835632"/>
            <a:chOff x="971600" y="5689712"/>
            <a:chExt cx="7920880" cy="907640"/>
          </a:xfrm>
        </p:grpSpPr>
        <p:sp>
          <p:nvSpPr>
            <p:cNvPr id="37" name="角丸四角形 36"/>
            <p:cNvSpPr/>
            <p:nvPr/>
          </p:nvSpPr>
          <p:spPr>
            <a:xfrm>
              <a:off x="971600" y="5689712"/>
              <a:ext cx="7920880" cy="86409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30" name="Object 3"/>
            <p:cNvGraphicFramePr>
              <a:graphicFrameLocks noChangeAspect="1"/>
            </p:cNvGraphicFramePr>
            <p:nvPr/>
          </p:nvGraphicFramePr>
          <p:xfrm>
            <a:off x="991170" y="5695473"/>
            <a:ext cx="7901310" cy="901879"/>
          </p:xfrm>
          <a:graphic>
            <a:graphicData uri="http://schemas.openxmlformats.org/presentationml/2006/ole">
              <p:oleObj spid="_x0000_s173062" name="数式" r:id="rId7" imgW="3225600" imgH="368280" progId="Equation.3">
                <p:embed/>
              </p:oleObj>
            </a:graphicData>
          </a:graphic>
        </p:graphicFrame>
      </p:grpSp>
      <p:sp>
        <p:nvSpPr>
          <p:cNvPr id="34" name="テキスト ボックス 33"/>
          <p:cNvSpPr txBox="1"/>
          <p:nvPr/>
        </p:nvSpPr>
        <p:spPr>
          <a:xfrm>
            <a:off x="3564896" y="5196542"/>
            <a:ext cx="2735296" cy="369332"/>
          </a:xfrm>
          <a:prstGeom prst="rect">
            <a:avLst/>
          </a:prstGeom>
          <a:noFill/>
        </p:spPr>
        <p:txBody>
          <a:bodyPr wrap="none" lIns="0" tIns="0" rIns="36000" bIns="0" rtlCol="0">
            <a:spAutoFit/>
          </a:bodyPr>
          <a:lstStyle/>
          <a:p>
            <a:r>
              <a:rPr lang="en-US" altLang="ja-JP" sz="2400" dirty="0" smtClean="0"/>
              <a:t>d</a:t>
            </a:r>
            <a:r>
              <a:rPr kumimoji="1" lang="en-US" altLang="ja-JP" sz="2400" dirty="0" smtClean="0"/>
              <a:t>ependency relations</a:t>
            </a:r>
            <a:endParaRPr kumimoji="1" lang="ja-JP" altLang="en-US" sz="2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8125" y="4993431"/>
            <a:ext cx="2919739" cy="369332"/>
          </a:xfrm>
          <a:prstGeom prst="rect">
            <a:avLst/>
          </a:prstGeom>
          <a:noFill/>
        </p:spPr>
        <p:txBody>
          <a:bodyPr wrap="none" lIns="0" tIns="0" rIns="18000" bIns="0" rtlCol="0">
            <a:spAutoFit/>
          </a:bodyPr>
          <a:lstStyle/>
          <a:p>
            <a:r>
              <a:rPr lang="en-US" altLang="ja-JP" sz="2400" dirty="0" smtClean="0"/>
              <a:t>d</a:t>
            </a:r>
            <a:r>
              <a:rPr kumimoji="1" lang="en-US" altLang="ja-JP" sz="2400" dirty="0" smtClean="0"/>
              <a:t>ependency of phrases</a:t>
            </a:r>
            <a:endParaRPr kumimoji="1" lang="ja-JP" altLang="en-US" sz="2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50516" y="5485375"/>
            <a:ext cx="2407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cf. [</a:t>
            </a:r>
            <a:r>
              <a:rPr lang="en-US" altLang="ja-JP" dirty="0" err="1" smtClean="0"/>
              <a:t>DeNero</a:t>
            </a:r>
            <a:r>
              <a:rPr lang="en-US" altLang="ja-JP" dirty="0" smtClean="0"/>
              <a:t> et al., 2008]</a:t>
            </a:r>
            <a:endParaRPr lang="ja-JP" altLang="en-US" dirty="0" smtClean="0"/>
          </a:p>
        </p:txBody>
      </p:sp>
      <p:cxnSp>
        <p:nvCxnSpPr>
          <p:cNvPr id="57" name="直線矢印コネクタ 56"/>
          <p:cNvCxnSpPr/>
          <p:nvPr/>
        </p:nvCxnSpPr>
        <p:spPr>
          <a:xfrm flipV="1">
            <a:off x="6660232" y="4653136"/>
            <a:ext cx="0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V="1">
            <a:off x="7884368" y="4653136"/>
            <a:ext cx="0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H="1">
            <a:off x="6300192" y="5373216"/>
            <a:ext cx="15841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V="1">
            <a:off x="3707904" y="4653136"/>
            <a:ext cx="0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H="1">
            <a:off x="3419872" y="515719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3059" name="Object 3"/>
          <p:cNvGraphicFramePr>
            <a:graphicFrameLocks noChangeAspect="1"/>
          </p:cNvGraphicFramePr>
          <p:nvPr/>
        </p:nvGraphicFramePr>
        <p:xfrm>
          <a:off x="971600" y="5817558"/>
          <a:ext cx="6552728" cy="779794"/>
        </p:xfrm>
        <a:graphic>
          <a:graphicData uri="http://schemas.openxmlformats.org/presentationml/2006/ole">
            <p:oleObj spid="_x0000_s173059" name="数式" r:id="rId8" imgW="2984400" imgH="35532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9" grpId="0" animBg="1"/>
      <p:bldP spid="24" grpId="0" animBg="1"/>
      <p:bldP spid="34" grpId="0"/>
      <p:bldP spid="36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角丸四角形 78"/>
          <p:cNvSpPr/>
          <p:nvPr/>
        </p:nvSpPr>
        <p:spPr>
          <a:xfrm>
            <a:off x="1835695" y="2276872"/>
            <a:ext cx="576064" cy="48489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Dependency Relations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558824" y="4797152"/>
            <a:ext cx="2454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lang="en-US" altLang="ja-JP" sz="3200" i="1" dirty="0" smtClean="0"/>
              <a:t>“He”</a:t>
            </a:r>
            <a:r>
              <a:rPr kumimoji="1" lang="en-US" altLang="ja-JP" sz="3200" dirty="0" smtClean="0"/>
              <a:t>, </a:t>
            </a:r>
            <a:r>
              <a:rPr lang="en-US" altLang="ja-JP" sz="3200" i="1" dirty="0" smtClean="0"/>
              <a:t>“is”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grpSp>
        <p:nvGrpSpPr>
          <p:cNvPr id="3" name="グループ化 33"/>
          <p:cNvGrpSpPr/>
          <p:nvPr/>
        </p:nvGrpSpPr>
        <p:grpSpPr>
          <a:xfrm>
            <a:off x="5724127" y="1297563"/>
            <a:ext cx="1008112" cy="998473"/>
            <a:chOff x="6836573" y="3193812"/>
            <a:chExt cx="1008112" cy="998473"/>
          </a:xfrm>
        </p:grpSpPr>
        <p:sp>
          <p:nvSpPr>
            <p:cNvPr id="35" name="角丸四角形 34"/>
            <p:cNvSpPr/>
            <p:nvPr/>
          </p:nvSpPr>
          <p:spPr>
            <a:xfrm>
              <a:off x="6876256" y="3212976"/>
              <a:ext cx="967462" cy="93610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7300946" y="3193812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彼</a:t>
              </a:r>
              <a:endParaRPr lang="en-US" altLang="zh-CN" sz="2800" dirty="0" smtClean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836573" y="366906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は</a:t>
              </a:r>
              <a:endParaRPr lang="en-US" altLang="zh-CN" sz="2800" dirty="0" smtClean="0"/>
            </a:p>
          </p:txBody>
        </p:sp>
        <p:cxnSp>
          <p:nvCxnSpPr>
            <p:cNvPr id="38" name="カギ線コネクタ 56"/>
            <p:cNvCxnSpPr>
              <a:stCxn id="36" idx="1"/>
              <a:endCxn id="37" idx="0"/>
            </p:cNvCxnSpPr>
            <p:nvPr/>
          </p:nvCxnSpPr>
          <p:spPr>
            <a:xfrm rot="10800000" flipV="1">
              <a:off x="7108444" y="3455421"/>
              <a:ext cx="192503" cy="213643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グループ化 38"/>
          <p:cNvGrpSpPr/>
          <p:nvPr/>
        </p:nvGrpSpPr>
        <p:grpSpPr>
          <a:xfrm>
            <a:off x="6300191" y="2348880"/>
            <a:ext cx="1008113" cy="998473"/>
            <a:chOff x="6836573" y="3193812"/>
            <a:chExt cx="1008113" cy="998473"/>
          </a:xfrm>
        </p:grpSpPr>
        <p:sp>
          <p:nvSpPr>
            <p:cNvPr id="40" name="角丸四角形 39"/>
            <p:cNvSpPr/>
            <p:nvPr/>
          </p:nvSpPr>
          <p:spPr>
            <a:xfrm>
              <a:off x="6876256" y="3212976"/>
              <a:ext cx="968430" cy="9361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7300946" y="3193812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私</a:t>
              </a:r>
              <a:endParaRPr lang="en-US" altLang="zh-CN" sz="2800" dirty="0" smtClean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836573" y="366906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の</a:t>
              </a:r>
              <a:endParaRPr lang="en-US" altLang="zh-CN" sz="2800" dirty="0" smtClean="0"/>
            </a:p>
          </p:txBody>
        </p:sp>
        <p:cxnSp>
          <p:nvCxnSpPr>
            <p:cNvPr id="43" name="カギ線コネクタ 56"/>
            <p:cNvCxnSpPr>
              <a:stCxn id="41" idx="1"/>
              <a:endCxn id="42" idx="0"/>
            </p:cNvCxnSpPr>
            <p:nvPr/>
          </p:nvCxnSpPr>
          <p:spPr>
            <a:xfrm rot="10800000" flipV="1">
              <a:off x="7108444" y="3455421"/>
              <a:ext cx="192503" cy="213643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43"/>
          <p:cNvGrpSpPr/>
          <p:nvPr/>
        </p:nvGrpSpPr>
        <p:grpSpPr>
          <a:xfrm>
            <a:off x="5684444" y="3356992"/>
            <a:ext cx="543739" cy="547261"/>
            <a:chOff x="7012914" y="3645024"/>
            <a:chExt cx="543739" cy="547261"/>
          </a:xfrm>
        </p:grpSpPr>
        <p:sp>
          <p:nvSpPr>
            <p:cNvPr id="45" name="角丸四角形 44"/>
            <p:cNvSpPr/>
            <p:nvPr/>
          </p:nvSpPr>
          <p:spPr>
            <a:xfrm>
              <a:off x="7052597" y="3645024"/>
              <a:ext cx="504056" cy="50405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7012914" y="366906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兄</a:t>
              </a:r>
              <a:endParaRPr lang="en-US" altLang="zh-CN" sz="2800" dirty="0" smtClean="0"/>
            </a:p>
          </p:txBody>
        </p:sp>
      </p:grpSp>
      <p:cxnSp>
        <p:nvCxnSpPr>
          <p:cNvPr id="49" name="カギ線コネクタ 56"/>
          <p:cNvCxnSpPr>
            <a:stCxn id="42" idx="1"/>
            <a:endCxn id="47" idx="0"/>
          </p:cNvCxnSpPr>
          <p:nvPr/>
        </p:nvCxnSpPr>
        <p:spPr>
          <a:xfrm rot="10800000" flipV="1">
            <a:off x="5956315" y="3085743"/>
            <a:ext cx="343877" cy="29529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カギ線コネクタ 56"/>
          <p:cNvCxnSpPr>
            <a:stCxn id="37" idx="1"/>
            <a:endCxn id="66" idx="0"/>
          </p:cNvCxnSpPr>
          <p:nvPr/>
        </p:nvCxnSpPr>
        <p:spPr>
          <a:xfrm rot="10800000" flipV="1">
            <a:off x="5358599" y="2034425"/>
            <a:ext cx="365528" cy="1922671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5"/>
          <p:cNvGrpSpPr/>
          <p:nvPr/>
        </p:nvGrpSpPr>
        <p:grpSpPr>
          <a:xfrm>
            <a:off x="2555776" y="1585595"/>
            <a:ext cx="590236" cy="523220"/>
            <a:chOff x="7297730" y="3193812"/>
            <a:chExt cx="590236" cy="523220"/>
          </a:xfrm>
        </p:grpSpPr>
        <p:sp>
          <p:nvSpPr>
            <p:cNvPr id="59" name="角丸四角形 58"/>
            <p:cNvSpPr/>
            <p:nvPr/>
          </p:nvSpPr>
          <p:spPr>
            <a:xfrm>
              <a:off x="7297730" y="3212976"/>
              <a:ext cx="576064" cy="4848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300946" y="3193812"/>
              <a:ext cx="5870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He</a:t>
              </a:r>
            </a:p>
          </p:txBody>
        </p:sp>
      </p:grpSp>
      <p:grpSp>
        <p:nvGrpSpPr>
          <p:cNvPr id="7" name="グループ化 62"/>
          <p:cNvGrpSpPr/>
          <p:nvPr/>
        </p:nvGrpSpPr>
        <p:grpSpPr>
          <a:xfrm>
            <a:off x="1907703" y="2233667"/>
            <a:ext cx="1916379" cy="1728192"/>
            <a:chOff x="6260509" y="2545740"/>
            <a:chExt cx="1916379" cy="1728192"/>
          </a:xfrm>
        </p:grpSpPr>
        <p:sp>
          <p:nvSpPr>
            <p:cNvPr id="68" name="角丸四角形 67"/>
            <p:cNvSpPr/>
            <p:nvPr/>
          </p:nvSpPr>
          <p:spPr>
            <a:xfrm>
              <a:off x="6908581" y="3769876"/>
              <a:ext cx="1224136" cy="4320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6260509" y="2545740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is</a:t>
              </a:r>
              <a:endParaRPr lang="en-US" altLang="zh-CN" sz="2800" dirty="0" smtClean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6876532" y="3750712"/>
              <a:ext cx="13003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err="1" smtClean="0"/>
                <a:t>borther</a:t>
              </a:r>
              <a:endParaRPr lang="en-US" altLang="zh-CN" sz="2800" dirty="0" smtClean="0"/>
            </a:p>
          </p:txBody>
        </p:sp>
        <p:cxnSp>
          <p:nvCxnSpPr>
            <p:cNvPr id="71" name="カギ線コネクタ 56"/>
            <p:cNvCxnSpPr>
              <a:stCxn id="69" idx="2"/>
              <a:endCxn id="70" idx="1"/>
            </p:cNvCxnSpPr>
            <p:nvPr/>
          </p:nvCxnSpPr>
          <p:spPr>
            <a:xfrm rot="16200000" flipH="1">
              <a:off x="6198710" y="3334500"/>
              <a:ext cx="943362" cy="412281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71"/>
          <p:cNvGrpSpPr/>
          <p:nvPr/>
        </p:nvGrpSpPr>
        <p:grpSpPr>
          <a:xfrm>
            <a:off x="3419871" y="2852936"/>
            <a:ext cx="648072" cy="523220"/>
            <a:chOff x="6836573" y="3669065"/>
            <a:chExt cx="648072" cy="523220"/>
          </a:xfrm>
        </p:grpSpPr>
        <p:sp>
          <p:nvSpPr>
            <p:cNvPr id="73" name="角丸四角形 72"/>
            <p:cNvSpPr/>
            <p:nvPr/>
          </p:nvSpPr>
          <p:spPr>
            <a:xfrm>
              <a:off x="6876256" y="3717032"/>
              <a:ext cx="608389" cy="43204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6836573" y="3669065"/>
              <a:ext cx="6268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my</a:t>
              </a:r>
              <a:endParaRPr lang="en-US" altLang="zh-CN" sz="2800" dirty="0" smtClean="0"/>
            </a:p>
          </p:txBody>
        </p:sp>
      </p:grpSp>
      <p:cxnSp>
        <p:nvCxnSpPr>
          <p:cNvPr id="75" name="カギ線コネクタ 56"/>
          <p:cNvCxnSpPr>
            <a:stCxn id="70" idx="0"/>
            <a:endCxn id="73" idx="1"/>
          </p:cNvCxnSpPr>
          <p:nvPr/>
        </p:nvCxnSpPr>
        <p:spPr>
          <a:xfrm rot="5400000" flipH="1" flipV="1">
            <a:off x="3155873" y="3134958"/>
            <a:ext cx="321712" cy="28565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カギ線コネクタ 56"/>
          <p:cNvCxnSpPr>
            <a:stCxn id="69" idx="0"/>
            <a:endCxn id="60" idx="1"/>
          </p:cNvCxnSpPr>
          <p:nvPr/>
        </p:nvCxnSpPr>
        <p:spPr>
          <a:xfrm rot="5400000" flipH="1" flipV="1">
            <a:off x="2141987" y="1816663"/>
            <a:ext cx="386462" cy="44754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1558824" y="5364505"/>
            <a:ext cx="452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lang="en-US" altLang="ja-JP" sz="3200" i="1" dirty="0" smtClean="0"/>
              <a:t>“brother”</a:t>
            </a:r>
            <a:r>
              <a:rPr kumimoji="1" lang="en-US" altLang="ja-JP" sz="3200" dirty="0" smtClean="0"/>
              <a:t>, </a:t>
            </a:r>
            <a:r>
              <a:rPr lang="en-US" altLang="ja-JP" sz="3200" i="1" dirty="0" smtClean="0"/>
              <a:t>“is”</a:t>
            </a:r>
            <a:r>
              <a:rPr kumimoji="1" lang="en-US" altLang="ja-JP" sz="3200" dirty="0" smtClean="0"/>
              <a:t>) = </a:t>
            </a:r>
            <a:r>
              <a:rPr lang="en-US" altLang="ja-JP" sz="3200" dirty="0" smtClean="0"/>
              <a:t>(1, 0)</a:t>
            </a:r>
            <a:endParaRPr kumimoji="1" lang="ja-JP" altLang="en-US" sz="3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47664" y="5940569"/>
            <a:ext cx="478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lang="en-US" altLang="ja-JP" sz="3200" i="1" dirty="0" smtClean="0"/>
              <a:t>“my”</a:t>
            </a:r>
            <a:r>
              <a:rPr kumimoji="1" lang="en-US" altLang="ja-JP" sz="3200" dirty="0" smtClean="0"/>
              <a:t>, </a:t>
            </a:r>
            <a:r>
              <a:rPr lang="en-US" altLang="ja-JP" sz="3200" i="1" dirty="0" smtClean="0"/>
              <a:t>“brother”</a:t>
            </a:r>
            <a:r>
              <a:rPr kumimoji="1" lang="en-US" altLang="ja-JP" sz="3200" dirty="0" smtClean="0"/>
              <a:t>) = </a:t>
            </a:r>
            <a:r>
              <a:rPr lang="en-US" altLang="ja-JP" sz="3200" dirty="0" smtClean="0"/>
              <a:t>(1, 0)</a:t>
            </a:r>
            <a:endParaRPr kumimoji="1" lang="ja-JP" altLang="en-US" sz="3200" dirty="0"/>
          </a:p>
        </p:txBody>
      </p:sp>
      <p:sp>
        <p:nvSpPr>
          <p:cNvPr id="50" name="フリーフォーム 49"/>
          <p:cNvSpPr/>
          <p:nvPr/>
        </p:nvSpPr>
        <p:spPr>
          <a:xfrm>
            <a:off x="1979711" y="1772816"/>
            <a:ext cx="540138" cy="504056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/>
          <p:cNvSpPr/>
          <p:nvPr/>
        </p:nvSpPr>
        <p:spPr>
          <a:xfrm flipV="1">
            <a:off x="2051719" y="2737723"/>
            <a:ext cx="476514" cy="1016496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/>
          <p:cNvSpPr/>
          <p:nvPr/>
        </p:nvSpPr>
        <p:spPr>
          <a:xfrm rot="10800000" flipH="1" flipV="1">
            <a:off x="5868143" y="2996952"/>
            <a:ext cx="468130" cy="360040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/>
          <p:cNvSpPr/>
          <p:nvPr/>
        </p:nvSpPr>
        <p:spPr>
          <a:xfrm rot="10800000" flipH="1" flipV="1">
            <a:off x="5148063" y="1873627"/>
            <a:ext cx="576064" cy="1987422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/>
          <p:cNvSpPr/>
          <p:nvPr/>
        </p:nvSpPr>
        <p:spPr>
          <a:xfrm rot="10800000" flipH="1" flipV="1">
            <a:off x="5220072" y="3544213"/>
            <a:ext cx="504056" cy="360040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/>
          <p:cNvSpPr/>
          <p:nvPr/>
        </p:nvSpPr>
        <p:spPr>
          <a:xfrm>
            <a:off x="3059831" y="3068959"/>
            <a:ext cx="360039" cy="360041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3" name="グループ化 43"/>
          <p:cNvGrpSpPr/>
          <p:nvPr/>
        </p:nvGrpSpPr>
        <p:grpSpPr>
          <a:xfrm>
            <a:off x="4932039" y="3933056"/>
            <a:ext cx="853119" cy="547261"/>
            <a:chOff x="7012914" y="3645024"/>
            <a:chExt cx="853119" cy="547261"/>
          </a:xfrm>
        </p:grpSpPr>
        <p:sp>
          <p:nvSpPr>
            <p:cNvPr id="65" name="角丸四角形 64"/>
            <p:cNvSpPr/>
            <p:nvPr/>
          </p:nvSpPr>
          <p:spPr>
            <a:xfrm>
              <a:off x="7052596" y="3645024"/>
              <a:ext cx="752405" cy="50405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7012914" y="3669065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err="1" smtClean="0"/>
                <a:t>です</a:t>
              </a:r>
              <a:endParaRPr lang="en-US" altLang="zh-CN" sz="2800" dirty="0" smtClean="0"/>
            </a:p>
          </p:txBody>
        </p:sp>
      </p:grpSp>
      <p:cxnSp>
        <p:nvCxnSpPr>
          <p:cNvPr id="67" name="カギ線コネクタ 56"/>
          <p:cNvCxnSpPr>
            <a:stCxn id="47" idx="1"/>
            <a:endCxn id="66" idx="0"/>
          </p:cNvCxnSpPr>
          <p:nvPr/>
        </p:nvCxnSpPr>
        <p:spPr>
          <a:xfrm rot="10800000" flipV="1">
            <a:off x="5358600" y="3642643"/>
            <a:ext cx="325845" cy="314454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フリーフォーム 87"/>
          <p:cNvSpPr/>
          <p:nvPr/>
        </p:nvSpPr>
        <p:spPr>
          <a:xfrm>
            <a:off x="4644008" y="4653136"/>
            <a:ext cx="506785" cy="273246"/>
          </a:xfrm>
          <a:custGeom>
            <a:avLst/>
            <a:gdLst>
              <a:gd name="connsiteX0" fmla="*/ 0 w 1882588"/>
              <a:gd name="connsiteY0" fmla="*/ 292250 h 292250"/>
              <a:gd name="connsiteX1" fmla="*/ 989704 w 1882588"/>
              <a:gd name="connsiteY1" fmla="*/ 44824 h 292250"/>
              <a:gd name="connsiteX2" fmla="*/ 1882588 w 1882588"/>
              <a:gd name="connsiteY2" fmla="*/ 23308 h 292250"/>
              <a:gd name="connsiteX0" fmla="*/ 0 w 1730921"/>
              <a:gd name="connsiteY0" fmla="*/ 367684 h 367684"/>
              <a:gd name="connsiteX1" fmla="*/ 838037 w 1730921"/>
              <a:gd name="connsiteY1" fmla="*/ 55600 h 367684"/>
              <a:gd name="connsiteX2" fmla="*/ 1730921 w 1730921"/>
              <a:gd name="connsiteY2" fmla="*/ 34084 h 367684"/>
              <a:gd name="connsiteX0" fmla="*/ 0 w 1730921"/>
              <a:gd name="connsiteY0" fmla="*/ 367684 h 367684"/>
              <a:gd name="connsiteX1" fmla="*/ 838037 w 1730921"/>
              <a:gd name="connsiteY1" fmla="*/ 55600 h 367684"/>
              <a:gd name="connsiteX2" fmla="*/ 1730921 w 1730921"/>
              <a:gd name="connsiteY2" fmla="*/ 34084 h 367684"/>
              <a:gd name="connsiteX0" fmla="*/ 0 w 1730921"/>
              <a:gd name="connsiteY0" fmla="*/ 345254 h 345254"/>
              <a:gd name="connsiteX1" fmla="*/ 838037 w 1730921"/>
              <a:gd name="connsiteY1" fmla="*/ 33170 h 345254"/>
              <a:gd name="connsiteX2" fmla="*/ 1730921 w 1730921"/>
              <a:gd name="connsiteY2" fmla="*/ 11654 h 34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0921" h="345254">
                <a:moveTo>
                  <a:pt x="0" y="345254"/>
                </a:moveTo>
                <a:cubicBezTo>
                  <a:pt x="210242" y="57665"/>
                  <a:pt x="549550" y="88770"/>
                  <a:pt x="838037" y="33170"/>
                </a:cubicBezTo>
                <a:cubicBezTo>
                  <a:pt x="1156677" y="11473"/>
                  <a:pt x="1441361" y="0"/>
                  <a:pt x="1730921" y="11654"/>
                </a:cubicBezTo>
              </a:path>
            </a:pathLst>
          </a:custGeom>
          <a:ln w="127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148064" y="443711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# of steps for going up</a:t>
            </a:r>
            <a:endParaRPr kumimoji="1" lang="ja-JP" altLang="en-US" sz="2400" dirty="0"/>
          </a:p>
        </p:txBody>
      </p:sp>
      <p:sp>
        <p:nvSpPr>
          <p:cNvPr id="91" name="フリーフォーム 90"/>
          <p:cNvSpPr/>
          <p:nvPr/>
        </p:nvSpPr>
        <p:spPr>
          <a:xfrm flipV="1">
            <a:off x="5184577" y="5243986"/>
            <a:ext cx="506785" cy="273246"/>
          </a:xfrm>
          <a:custGeom>
            <a:avLst/>
            <a:gdLst>
              <a:gd name="connsiteX0" fmla="*/ 0 w 1882588"/>
              <a:gd name="connsiteY0" fmla="*/ 292250 h 292250"/>
              <a:gd name="connsiteX1" fmla="*/ 989704 w 1882588"/>
              <a:gd name="connsiteY1" fmla="*/ 44824 h 292250"/>
              <a:gd name="connsiteX2" fmla="*/ 1882588 w 1882588"/>
              <a:gd name="connsiteY2" fmla="*/ 23308 h 292250"/>
              <a:gd name="connsiteX0" fmla="*/ 0 w 1730921"/>
              <a:gd name="connsiteY0" fmla="*/ 367684 h 367684"/>
              <a:gd name="connsiteX1" fmla="*/ 838037 w 1730921"/>
              <a:gd name="connsiteY1" fmla="*/ 55600 h 367684"/>
              <a:gd name="connsiteX2" fmla="*/ 1730921 w 1730921"/>
              <a:gd name="connsiteY2" fmla="*/ 34084 h 367684"/>
              <a:gd name="connsiteX0" fmla="*/ 0 w 1730921"/>
              <a:gd name="connsiteY0" fmla="*/ 367684 h 367684"/>
              <a:gd name="connsiteX1" fmla="*/ 838037 w 1730921"/>
              <a:gd name="connsiteY1" fmla="*/ 55600 h 367684"/>
              <a:gd name="connsiteX2" fmla="*/ 1730921 w 1730921"/>
              <a:gd name="connsiteY2" fmla="*/ 34084 h 367684"/>
              <a:gd name="connsiteX0" fmla="*/ 0 w 1730921"/>
              <a:gd name="connsiteY0" fmla="*/ 345254 h 345254"/>
              <a:gd name="connsiteX1" fmla="*/ 838037 w 1730921"/>
              <a:gd name="connsiteY1" fmla="*/ 33170 h 345254"/>
              <a:gd name="connsiteX2" fmla="*/ 1730921 w 1730921"/>
              <a:gd name="connsiteY2" fmla="*/ 11654 h 34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0921" h="345254">
                <a:moveTo>
                  <a:pt x="0" y="345254"/>
                </a:moveTo>
                <a:cubicBezTo>
                  <a:pt x="210242" y="57665"/>
                  <a:pt x="549550" y="88770"/>
                  <a:pt x="838037" y="33170"/>
                </a:cubicBezTo>
                <a:cubicBezTo>
                  <a:pt x="1156677" y="11473"/>
                  <a:pt x="1441361" y="0"/>
                  <a:pt x="1730921" y="11654"/>
                </a:cubicBezTo>
              </a:path>
            </a:pathLst>
          </a:custGeom>
          <a:ln w="127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763369" y="5271591"/>
            <a:ext cx="3417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# of steps for going down</a:t>
            </a:r>
            <a:endParaRPr kumimoji="1" lang="ja-JP" altLang="en-US" sz="24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901605" y="4797152"/>
            <a:ext cx="3622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= </a:t>
            </a:r>
            <a:r>
              <a:rPr lang="en-US" altLang="ja-JP" sz="3200" dirty="0" smtClean="0"/>
              <a:t>(</a:t>
            </a:r>
            <a:r>
              <a:rPr lang="en-US" altLang="ja-JP" sz="3200" i="1" dirty="0" smtClean="0"/>
              <a:t>Up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Down</a:t>
            </a:r>
            <a:r>
              <a:rPr lang="en-US" altLang="ja-JP" sz="3200" dirty="0" smtClean="0"/>
              <a:t>) = (1, 0)</a:t>
            </a:r>
            <a:endParaRPr kumimoji="1" lang="ja-JP" altLang="en-US" sz="32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96" grpId="0"/>
      <p:bldP spid="46" grpId="0"/>
      <p:bldP spid="50" grpId="0" animBg="1"/>
      <p:bldP spid="50" grpId="1" animBg="1"/>
      <p:bldP spid="52" grpId="0" animBg="1"/>
      <p:bldP spid="52" grpId="1" animBg="1"/>
      <p:bldP spid="54" grpId="0" animBg="1"/>
      <p:bldP spid="57" grpId="0" animBg="1"/>
      <p:bldP spid="57" grpId="1" animBg="1"/>
      <p:bldP spid="62" grpId="0" animBg="1"/>
      <p:bldP spid="62" grpId="1" animBg="1"/>
      <p:bldP spid="64" grpId="0" animBg="1"/>
      <p:bldP spid="88" grpId="0" animBg="1"/>
      <p:bldP spid="88" grpId="1" animBg="1"/>
      <p:bldP spid="89" grpId="0"/>
      <p:bldP spid="89" grpId="1"/>
      <p:bldP spid="91" grpId="0" animBg="1"/>
      <p:bldP spid="91" grpId="1" animBg="1"/>
      <p:bldP spid="93" grpId="0"/>
      <p:bldP spid="93" grpId="1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角丸四角形 78"/>
          <p:cNvSpPr/>
          <p:nvPr/>
        </p:nvSpPr>
        <p:spPr>
          <a:xfrm>
            <a:off x="1835695" y="2276872"/>
            <a:ext cx="576064" cy="48489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Dependency Relations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06896" y="4797152"/>
            <a:ext cx="4679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lang="en-US" altLang="ja-JP" sz="3200" i="1" dirty="0" smtClean="0"/>
              <a:t>“</a:t>
            </a:r>
            <a:r>
              <a:rPr lang="ja-JP" altLang="en-US" sz="3200" i="1" dirty="0" smtClean="0"/>
              <a:t>彼 は</a:t>
            </a:r>
            <a:r>
              <a:rPr lang="en-US" altLang="ja-JP" sz="3200" i="1" dirty="0" smtClean="0"/>
              <a:t>”</a:t>
            </a:r>
            <a:r>
              <a:rPr kumimoji="1" lang="en-US" altLang="ja-JP" sz="3200" dirty="0" smtClean="0"/>
              <a:t>, </a:t>
            </a:r>
            <a:r>
              <a:rPr lang="en-US" altLang="ja-JP" sz="3200" i="1" dirty="0" smtClean="0"/>
              <a:t>“</a:t>
            </a:r>
            <a:r>
              <a:rPr lang="ja-JP" altLang="en-US" sz="3200" i="1" dirty="0" err="1" smtClean="0"/>
              <a:t>です</a:t>
            </a:r>
            <a:r>
              <a:rPr lang="en-US" altLang="ja-JP" sz="3200" i="1" dirty="0" smtClean="0"/>
              <a:t>”</a:t>
            </a:r>
            <a:r>
              <a:rPr kumimoji="1" lang="en-US" altLang="ja-JP" sz="3200" dirty="0" smtClean="0"/>
              <a:t>)</a:t>
            </a:r>
            <a:r>
              <a:rPr lang="en-US" altLang="ja-JP" sz="3200" dirty="0" smtClean="0"/>
              <a:t> = (1, 0)</a:t>
            </a:r>
            <a:endParaRPr lang="ja-JP" altLang="en-US" sz="3200" dirty="0" smtClean="0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grpSp>
        <p:nvGrpSpPr>
          <p:cNvPr id="3" name="グループ化 33"/>
          <p:cNvGrpSpPr/>
          <p:nvPr/>
        </p:nvGrpSpPr>
        <p:grpSpPr>
          <a:xfrm>
            <a:off x="5724127" y="1297563"/>
            <a:ext cx="1008112" cy="998473"/>
            <a:chOff x="6836573" y="3193812"/>
            <a:chExt cx="1008112" cy="998473"/>
          </a:xfrm>
        </p:grpSpPr>
        <p:sp>
          <p:nvSpPr>
            <p:cNvPr id="35" name="角丸四角形 34"/>
            <p:cNvSpPr/>
            <p:nvPr/>
          </p:nvSpPr>
          <p:spPr>
            <a:xfrm>
              <a:off x="6876256" y="3212976"/>
              <a:ext cx="967462" cy="93610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7300946" y="3193812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彼</a:t>
              </a:r>
              <a:endParaRPr lang="en-US" altLang="zh-CN" sz="2800" dirty="0" smtClean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836573" y="366906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は</a:t>
              </a:r>
              <a:endParaRPr lang="en-US" altLang="zh-CN" sz="2800" dirty="0" smtClean="0"/>
            </a:p>
          </p:txBody>
        </p:sp>
        <p:cxnSp>
          <p:nvCxnSpPr>
            <p:cNvPr id="38" name="カギ線コネクタ 56"/>
            <p:cNvCxnSpPr>
              <a:stCxn id="36" idx="1"/>
              <a:endCxn id="37" idx="0"/>
            </p:cNvCxnSpPr>
            <p:nvPr/>
          </p:nvCxnSpPr>
          <p:spPr>
            <a:xfrm rot="10800000" flipV="1">
              <a:off x="7108444" y="3455421"/>
              <a:ext cx="192503" cy="213643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グループ化 38"/>
          <p:cNvGrpSpPr/>
          <p:nvPr/>
        </p:nvGrpSpPr>
        <p:grpSpPr>
          <a:xfrm>
            <a:off x="6300191" y="2348880"/>
            <a:ext cx="1008113" cy="998473"/>
            <a:chOff x="6836573" y="3193812"/>
            <a:chExt cx="1008113" cy="998473"/>
          </a:xfrm>
        </p:grpSpPr>
        <p:sp>
          <p:nvSpPr>
            <p:cNvPr id="40" name="角丸四角形 39"/>
            <p:cNvSpPr/>
            <p:nvPr/>
          </p:nvSpPr>
          <p:spPr>
            <a:xfrm>
              <a:off x="6876256" y="3212976"/>
              <a:ext cx="968430" cy="9361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7300946" y="3193812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私</a:t>
              </a:r>
              <a:endParaRPr lang="en-US" altLang="zh-CN" sz="2800" dirty="0" smtClean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836573" y="366906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の</a:t>
              </a:r>
              <a:endParaRPr lang="en-US" altLang="zh-CN" sz="2800" dirty="0" smtClean="0"/>
            </a:p>
          </p:txBody>
        </p:sp>
        <p:cxnSp>
          <p:nvCxnSpPr>
            <p:cNvPr id="43" name="カギ線コネクタ 56"/>
            <p:cNvCxnSpPr>
              <a:stCxn id="41" idx="1"/>
              <a:endCxn id="42" idx="0"/>
            </p:cNvCxnSpPr>
            <p:nvPr/>
          </p:nvCxnSpPr>
          <p:spPr>
            <a:xfrm rot="10800000" flipV="1">
              <a:off x="7108444" y="3455421"/>
              <a:ext cx="192503" cy="213643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43"/>
          <p:cNvGrpSpPr/>
          <p:nvPr/>
        </p:nvGrpSpPr>
        <p:grpSpPr>
          <a:xfrm>
            <a:off x="5684444" y="3356992"/>
            <a:ext cx="543739" cy="547261"/>
            <a:chOff x="7012914" y="3645024"/>
            <a:chExt cx="543739" cy="547261"/>
          </a:xfrm>
        </p:grpSpPr>
        <p:sp>
          <p:nvSpPr>
            <p:cNvPr id="45" name="角丸四角形 44"/>
            <p:cNvSpPr/>
            <p:nvPr/>
          </p:nvSpPr>
          <p:spPr>
            <a:xfrm>
              <a:off x="7052597" y="3645024"/>
              <a:ext cx="504056" cy="50405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7012914" y="366906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兄</a:t>
              </a:r>
              <a:endParaRPr lang="en-US" altLang="zh-CN" sz="2800" dirty="0" smtClean="0"/>
            </a:p>
          </p:txBody>
        </p:sp>
      </p:grpSp>
      <p:cxnSp>
        <p:nvCxnSpPr>
          <p:cNvPr id="49" name="カギ線コネクタ 56"/>
          <p:cNvCxnSpPr>
            <a:stCxn id="42" idx="1"/>
            <a:endCxn id="47" idx="0"/>
          </p:cNvCxnSpPr>
          <p:nvPr/>
        </p:nvCxnSpPr>
        <p:spPr>
          <a:xfrm rot="10800000" flipV="1">
            <a:off x="5956315" y="3085743"/>
            <a:ext cx="343877" cy="29529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カギ線コネクタ 56"/>
          <p:cNvCxnSpPr>
            <a:stCxn id="37" idx="1"/>
            <a:endCxn id="66" idx="0"/>
          </p:cNvCxnSpPr>
          <p:nvPr/>
        </p:nvCxnSpPr>
        <p:spPr>
          <a:xfrm rot="10800000" flipV="1">
            <a:off x="5358599" y="2034425"/>
            <a:ext cx="365528" cy="1922671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5"/>
          <p:cNvGrpSpPr/>
          <p:nvPr/>
        </p:nvGrpSpPr>
        <p:grpSpPr>
          <a:xfrm>
            <a:off x="2555776" y="1585595"/>
            <a:ext cx="590236" cy="523220"/>
            <a:chOff x="7297730" y="3193812"/>
            <a:chExt cx="590236" cy="523220"/>
          </a:xfrm>
        </p:grpSpPr>
        <p:sp>
          <p:nvSpPr>
            <p:cNvPr id="59" name="角丸四角形 58"/>
            <p:cNvSpPr/>
            <p:nvPr/>
          </p:nvSpPr>
          <p:spPr>
            <a:xfrm>
              <a:off x="7297730" y="3212976"/>
              <a:ext cx="576064" cy="4848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300946" y="3193812"/>
              <a:ext cx="5870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He</a:t>
              </a:r>
            </a:p>
          </p:txBody>
        </p:sp>
      </p:grpSp>
      <p:grpSp>
        <p:nvGrpSpPr>
          <p:cNvPr id="7" name="グループ化 62"/>
          <p:cNvGrpSpPr/>
          <p:nvPr/>
        </p:nvGrpSpPr>
        <p:grpSpPr>
          <a:xfrm>
            <a:off x="1907703" y="2233667"/>
            <a:ext cx="1916379" cy="1728192"/>
            <a:chOff x="6260509" y="2545740"/>
            <a:chExt cx="1916379" cy="1728192"/>
          </a:xfrm>
        </p:grpSpPr>
        <p:sp>
          <p:nvSpPr>
            <p:cNvPr id="68" name="角丸四角形 67"/>
            <p:cNvSpPr/>
            <p:nvPr/>
          </p:nvSpPr>
          <p:spPr>
            <a:xfrm>
              <a:off x="6908581" y="3769876"/>
              <a:ext cx="1224136" cy="4320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6260509" y="2545740"/>
              <a:ext cx="40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is</a:t>
              </a:r>
              <a:endParaRPr lang="en-US" altLang="zh-CN" sz="2800" dirty="0" smtClean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6876532" y="3750712"/>
              <a:ext cx="13003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err="1" smtClean="0"/>
                <a:t>borther</a:t>
              </a:r>
              <a:endParaRPr lang="en-US" altLang="zh-CN" sz="2800" dirty="0" smtClean="0"/>
            </a:p>
          </p:txBody>
        </p:sp>
        <p:cxnSp>
          <p:nvCxnSpPr>
            <p:cNvPr id="71" name="カギ線コネクタ 56"/>
            <p:cNvCxnSpPr>
              <a:stCxn id="69" idx="2"/>
              <a:endCxn id="70" idx="1"/>
            </p:cNvCxnSpPr>
            <p:nvPr/>
          </p:nvCxnSpPr>
          <p:spPr>
            <a:xfrm rot="16200000" flipH="1">
              <a:off x="6198710" y="3334500"/>
              <a:ext cx="943362" cy="412281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71"/>
          <p:cNvGrpSpPr/>
          <p:nvPr/>
        </p:nvGrpSpPr>
        <p:grpSpPr>
          <a:xfrm>
            <a:off x="3419871" y="2852936"/>
            <a:ext cx="648072" cy="523220"/>
            <a:chOff x="6836573" y="3669065"/>
            <a:chExt cx="648072" cy="523220"/>
          </a:xfrm>
        </p:grpSpPr>
        <p:sp>
          <p:nvSpPr>
            <p:cNvPr id="73" name="角丸四角形 72"/>
            <p:cNvSpPr/>
            <p:nvPr/>
          </p:nvSpPr>
          <p:spPr>
            <a:xfrm>
              <a:off x="6876256" y="3717032"/>
              <a:ext cx="608389" cy="43204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6836573" y="3669065"/>
              <a:ext cx="6268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my</a:t>
              </a:r>
              <a:endParaRPr lang="en-US" altLang="zh-CN" sz="2800" dirty="0" smtClean="0"/>
            </a:p>
          </p:txBody>
        </p:sp>
      </p:grpSp>
      <p:cxnSp>
        <p:nvCxnSpPr>
          <p:cNvPr id="75" name="カギ線コネクタ 56"/>
          <p:cNvCxnSpPr>
            <a:stCxn id="70" idx="0"/>
            <a:endCxn id="73" idx="1"/>
          </p:cNvCxnSpPr>
          <p:nvPr/>
        </p:nvCxnSpPr>
        <p:spPr>
          <a:xfrm rot="5400000" flipH="1" flipV="1">
            <a:off x="3155873" y="3134958"/>
            <a:ext cx="321712" cy="28565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カギ線コネクタ 56"/>
          <p:cNvCxnSpPr>
            <a:stCxn id="69" idx="0"/>
            <a:endCxn id="60" idx="1"/>
          </p:cNvCxnSpPr>
          <p:nvPr/>
        </p:nvCxnSpPr>
        <p:spPr>
          <a:xfrm rot="5400000" flipH="1" flipV="1">
            <a:off x="2141987" y="1816663"/>
            <a:ext cx="386462" cy="447547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2206896" y="5364505"/>
            <a:ext cx="4325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lang="en-US" altLang="ja-JP" sz="3200" i="1" dirty="0" smtClean="0"/>
              <a:t>“</a:t>
            </a:r>
            <a:r>
              <a:rPr lang="ja-JP" altLang="en-US" sz="3200" i="1" dirty="0" smtClean="0"/>
              <a:t>私 の</a:t>
            </a:r>
            <a:r>
              <a:rPr lang="en-US" altLang="ja-JP" sz="3200" i="1" dirty="0" smtClean="0"/>
              <a:t>”</a:t>
            </a:r>
            <a:r>
              <a:rPr kumimoji="1" lang="en-US" altLang="ja-JP" sz="3200" dirty="0" smtClean="0"/>
              <a:t>, </a:t>
            </a:r>
            <a:r>
              <a:rPr lang="en-US" altLang="ja-JP" sz="3200" i="1" dirty="0" smtClean="0"/>
              <a:t>“</a:t>
            </a:r>
            <a:r>
              <a:rPr lang="ja-JP" altLang="en-US" sz="3200" i="1" dirty="0" smtClean="0"/>
              <a:t>兄</a:t>
            </a:r>
            <a:r>
              <a:rPr lang="en-US" altLang="ja-JP" sz="3200" i="1" dirty="0" smtClean="0"/>
              <a:t>”</a:t>
            </a:r>
            <a:r>
              <a:rPr kumimoji="1" lang="en-US" altLang="ja-JP" sz="3200" dirty="0" smtClean="0"/>
              <a:t>) = </a:t>
            </a:r>
            <a:r>
              <a:rPr lang="en-US" altLang="ja-JP" sz="3200" dirty="0" smtClean="0"/>
              <a:t>(1, 0)</a:t>
            </a:r>
            <a:endParaRPr kumimoji="1" lang="ja-JP" altLang="en-US" sz="3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195736" y="5940569"/>
            <a:ext cx="4176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lang="en-US" altLang="ja-JP" sz="3200" i="1" dirty="0" smtClean="0"/>
              <a:t>“</a:t>
            </a:r>
            <a:r>
              <a:rPr lang="ja-JP" altLang="en-US" sz="3200" i="1" dirty="0" smtClean="0"/>
              <a:t>兄</a:t>
            </a:r>
            <a:r>
              <a:rPr lang="en-US" altLang="ja-JP" sz="3200" i="1" dirty="0" smtClean="0"/>
              <a:t>”</a:t>
            </a:r>
            <a:r>
              <a:rPr kumimoji="1" lang="en-US" altLang="ja-JP" sz="3200" dirty="0" smtClean="0"/>
              <a:t>, </a:t>
            </a:r>
            <a:r>
              <a:rPr lang="en-US" altLang="ja-JP" sz="3200" i="1" dirty="0" smtClean="0"/>
              <a:t>“</a:t>
            </a:r>
            <a:r>
              <a:rPr lang="ja-JP" altLang="en-US" sz="3200" i="1" dirty="0" err="1" smtClean="0"/>
              <a:t>です</a:t>
            </a:r>
            <a:r>
              <a:rPr lang="en-US" altLang="ja-JP" sz="3200" i="1" dirty="0" smtClean="0"/>
              <a:t>”</a:t>
            </a:r>
            <a:r>
              <a:rPr kumimoji="1" lang="en-US" altLang="ja-JP" sz="3200" dirty="0" smtClean="0"/>
              <a:t>) = </a:t>
            </a:r>
            <a:r>
              <a:rPr lang="en-US" altLang="ja-JP" sz="3200" dirty="0" smtClean="0"/>
              <a:t>(1, 0)</a:t>
            </a:r>
            <a:endParaRPr kumimoji="1" lang="ja-JP" altLang="en-US" sz="3200" dirty="0"/>
          </a:p>
        </p:txBody>
      </p:sp>
      <p:sp>
        <p:nvSpPr>
          <p:cNvPr id="54" name="フリーフォーム 53"/>
          <p:cNvSpPr/>
          <p:nvPr/>
        </p:nvSpPr>
        <p:spPr>
          <a:xfrm rot="10800000" flipH="1" flipV="1">
            <a:off x="5868143" y="2996952"/>
            <a:ext cx="468130" cy="360040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/>
          <p:cNvSpPr/>
          <p:nvPr/>
        </p:nvSpPr>
        <p:spPr>
          <a:xfrm rot="10800000" flipH="1" flipV="1">
            <a:off x="5148063" y="1873627"/>
            <a:ext cx="576064" cy="1987422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/>
          <p:cNvSpPr/>
          <p:nvPr/>
        </p:nvSpPr>
        <p:spPr>
          <a:xfrm rot="10800000" flipH="1" flipV="1">
            <a:off x="5220072" y="3544213"/>
            <a:ext cx="504056" cy="360040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43"/>
          <p:cNvGrpSpPr/>
          <p:nvPr/>
        </p:nvGrpSpPr>
        <p:grpSpPr>
          <a:xfrm>
            <a:off x="4932039" y="3933056"/>
            <a:ext cx="853119" cy="547261"/>
            <a:chOff x="7012914" y="3645024"/>
            <a:chExt cx="853119" cy="547261"/>
          </a:xfrm>
        </p:grpSpPr>
        <p:sp>
          <p:nvSpPr>
            <p:cNvPr id="65" name="角丸四角形 64"/>
            <p:cNvSpPr/>
            <p:nvPr/>
          </p:nvSpPr>
          <p:spPr>
            <a:xfrm>
              <a:off x="7052596" y="3645024"/>
              <a:ext cx="752405" cy="50405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7012914" y="3669065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err="1" smtClean="0"/>
                <a:t>です</a:t>
              </a:r>
              <a:endParaRPr lang="en-US" altLang="zh-CN" sz="2800" dirty="0" smtClean="0"/>
            </a:p>
          </p:txBody>
        </p:sp>
      </p:grpSp>
      <p:cxnSp>
        <p:nvCxnSpPr>
          <p:cNvPr id="67" name="カギ線コネクタ 56"/>
          <p:cNvCxnSpPr>
            <a:stCxn id="47" idx="1"/>
            <a:endCxn id="66" idx="0"/>
          </p:cNvCxnSpPr>
          <p:nvPr/>
        </p:nvCxnSpPr>
        <p:spPr>
          <a:xfrm rot="10800000" flipV="1">
            <a:off x="5358600" y="3642643"/>
            <a:ext cx="325845" cy="314454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Dependency Relations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990872" y="4509120"/>
            <a:ext cx="4381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lang="en-US" altLang="ja-JP" sz="3200" i="1" dirty="0" smtClean="0"/>
              <a:t>“long”</a:t>
            </a:r>
            <a:r>
              <a:rPr kumimoji="1" lang="en-US" altLang="ja-JP" sz="3200" dirty="0" smtClean="0"/>
              <a:t>, </a:t>
            </a:r>
            <a:r>
              <a:rPr lang="en-US" altLang="ja-JP" sz="3200" i="1" dirty="0" smtClean="0"/>
              <a:t>“hair”</a:t>
            </a:r>
            <a:r>
              <a:rPr kumimoji="1" lang="en-US" altLang="ja-JP" sz="3200" dirty="0" smtClean="0"/>
              <a:t>) = </a:t>
            </a:r>
            <a:r>
              <a:rPr lang="en-US" altLang="ja-JP" sz="3200" dirty="0" smtClean="0"/>
              <a:t>(0, 1)</a:t>
            </a:r>
            <a:endParaRPr kumimoji="1" lang="ja-JP" altLang="en-US" sz="3200" dirty="0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grpSp>
        <p:nvGrpSpPr>
          <p:cNvPr id="34" name="グループ化 33"/>
          <p:cNvGrpSpPr/>
          <p:nvPr/>
        </p:nvGrpSpPr>
        <p:grpSpPr>
          <a:xfrm>
            <a:off x="6085136" y="1556792"/>
            <a:ext cx="1367184" cy="998473"/>
            <a:chOff x="6836573" y="3193812"/>
            <a:chExt cx="1367184" cy="998473"/>
          </a:xfrm>
        </p:grpSpPr>
        <p:sp>
          <p:nvSpPr>
            <p:cNvPr id="35" name="角丸四角形 34"/>
            <p:cNvSpPr/>
            <p:nvPr/>
          </p:nvSpPr>
          <p:spPr>
            <a:xfrm>
              <a:off x="7339661" y="3212976"/>
              <a:ext cx="793055" cy="4848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7300946" y="3193812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彼女</a:t>
              </a:r>
              <a:endParaRPr lang="en-US" altLang="zh-CN" sz="2800" dirty="0" smtClean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836573" y="366906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は</a:t>
              </a:r>
              <a:endParaRPr lang="en-US" altLang="zh-CN" sz="2800" dirty="0" smtClean="0"/>
            </a:p>
          </p:txBody>
        </p:sp>
        <p:cxnSp>
          <p:nvCxnSpPr>
            <p:cNvPr id="38" name="カギ線コネクタ 56"/>
            <p:cNvCxnSpPr>
              <a:stCxn id="36" idx="1"/>
              <a:endCxn id="37" idx="0"/>
            </p:cNvCxnSpPr>
            <p:nvPr/>
          </p:nvCxnSpPr>
          <p:spPr>
            <a:xfrm rot="10800000" flipV="1">
              <a:off x="7108444" y="3455421"/>
              <a:ext cx="192503" cy="213643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グループ化 38"/>
          <p:cNvGrpSpPr/>
          <p:nvPr/>
        </p:nvGrpSpPr>
        <p:grpSpPr>
          <a:xfrm>
            <a:off x="6084168" y="2780928"/>
            <a:ext cx="1008113" cy="998473"/>
            <a:chOff x="6836573" y="3193812"/>
            <a:chExt cx="1008113" cy="998473"/>
          </a:xfrm>
        </p:grpSpPr>
        <p:sp>
          <p:nvSpPr>
            <p:cNvPr id="40" name="角丸四角形 39"/>
            <p:cNvSpPr/>
            <p:nvPr/>
          </p:nvSpPr>
          <p:spPr>
            <a:xfrm>
              <a:off x="6876256" y="3212976"/>
              <a:ext cx="968430" cy="9361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7300946" y="3193812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髪</a:t>
              </a:r>
              <a:endParaRPr lang="en-US" altLang="zh-CN" sz="2800" dirty="0" smtClean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836573" y="366906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が</a:t>
              </a:r>
              <a:endParaRPr lang="en-US" altLang="zh-CN" sz="2800" dirty="0" smtClean="0"/>
            </a:p>
          </p:txBody>
        </p:sp>
        <p:cxnSp>
          <p:nvCxnSpPr>
            <p:cNvPr id="43" name="カギ線コネクタ 56"/>
            <p:cNvCxnSpPr>
              <a:stCxn id="41" idx="1"/>
              <a:endCxn id="42" idx="0"/>
            </p:cNvCxnSpPr>
            <p:nvPr/>
          </p:nvCxnSpPr>
          <p:spPr>
            <a:xfrm rot="10800000" flipV="1">
              <a:off x="7108444" y="3455421"/>
              <a:ext cx="192503" cy="213643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/>
          <p:cNvGrpSpPr/>
          <p:nvPr/>
        </p:nvGrpSpPr>
        <p:grpSpPr>
          <a:xfrm>
            <a:off x="5292080" y="3789040"/>
            <a:ext cx="883575" cy="547261"/>
            <a:chOff x="6836573" y="3645024"/>
            <a:chExt cx="883575" cy="547261"/>
          </a:xfrm>
        </p:grpSpPr>
        <p:sp>
          <p:nvSpPr>
            <p:cNvPr id="45" name="角丸四角形 44"/>
            <p:cNvSpPr/>
            <p:nvPr/>
          </p:nvSpPr>
          <p:spPr>
            <a:xfrm>
              <a:off x="6876256" y="3645024"/>
              <a:ext cx="752405" cy="50405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6836573" y="3669065"/>
              <a:ext cx="8835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長い</a:t>
              </a:r>
              <a:endParaRPr lang="en-US" altLang="zh-CN" sz="2800" dirty="0" smtClean="0"/>
            </a:p>
          </p:txBody>
        </p:sp>
      </p:grpSp>
      <p:cxnSp>
        <p:nvCxnSpPr>
          <p:cNvPr id="49" name="カギ線コネクタ 56"/>
          <p:cNvCxnSpPr>
            <a:stCxn id="42" idx="1"/>
            <a:endCxn id="47" idx="0"/>
          </p:cNvCxnSpPr>
          <p:nvPr/>
        </p:nvCxnSpPr>
        <p:spPr>
          <a:xfrm rot="10800000" flipV="1">
            <a:off x="5733868" y="3517791"/>
            <a:ext cx="350300" cy="29529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カギ線コネクタ 56"/>
          <p:cNvCxnSpPr>
            <a:stCxn id="37" idx="1"/>
            <a:endCxn id="47" idx="0"/>
          </p:cNvCxnSpPr>
          <p:nvPr/>
        </p:nvCxnSpPr>
        <p:spPr>
          <a:xfrm rot="10800000" flipV="1">
            <a:off x="5733868" y="2293655"/>
            <a:ext cx="351268" cy="1519426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グループ化 55"/>
          <p:cNvGrpSpPr/>
          <p:nvPr/>
        </p:nvGrpSpPr>
        <p:grpSpPr>
          <a:xfrm>
            <a:off x="1691680" y="1844824"/>
            <a:ext cx="1368152" cy="1152128"/>
            <a:chOff x="6649657" y="3193812"/>
            <a:chExt cx="1368152" cy="1152128"/>
          </a:xfrm>
        </p:grpSpPr>
        <p:sp>
          <p:nvSpPr>
            <p:cNvPr id="59" name="角丸四角形 58"/>
            <p:cNvSpPr/>
            <p:nvPr/>
          </p:nvSpPr>
          <p:spPr>
            <a:xfrm>
              <a:off x="6649657" y="3212976"/>
              <a:ext cx="1339045" cy="11329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300946" y="3193812"/>
              <a:ext cx="7168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She</a:t>
              </a: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1691680" y="2492896"/>
            <a:ext cx="1368152" cy="1728192"/>
            <a:chOff x="6260509" y="2545740"/>
            <a:chExt cx="1368152" cy="1728192"/>
          </a:xfrm>
        </p:grpSpPr>
        <p:sp>
          <p:nvSpPr>
            <p:cNvPr id="68" name="角丸四角形 67"/>
            <p:cNvSpPr/>
            <p:nvPr/>
          </p:nvSpPr>
          <p:spPr>
            <a:xfrm>
              <a:off x="6908581" y="3769876"/>
              <a:ext cx="648071" cy="4320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6260509" y="2545740"/>
              <a:ext cx="6864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has</a:t>
              </a:r>
              <a:endParaRPr lang="en-US" altLang="zh-CN" sz="2800" dirty="0" smtClean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6876532" y="3750712"/>
              <a:ext cx="7521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hair</a:t>
              </a:r>
            </a:p>
          </p:txBody>
        </p:sp>
        <p:cxnSp>
          <p:nvCxnSpPr>
            <p:cNvPr id="71" name="カギ線コネクタ 56"/>
            <p:cNvCxnSpPr>
              <a:stCxn id="69" idx="2"/>
              <a:endCxn id="70" idx="1"/>
            </p:cNvCxnSpPr>
            <p:nvPr/>
          </p:nvCxnSpPr>
          <p:spPr>
            <a:xfrm rot="16200000" flipH="1">
              <a:off x="6268441" y="3404231"/>
              <a:ext cx="943362" cy="272820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グループ化 71"/>
          <p:cNvGrpSpPr/>
          <p:nvPr/>
        </p:nvGrpSpPr>
        <p:grpSpPr>
          <a:xfrm>
            <a:off x="2987824" y="3140968"/>
            <a:ext cx="813043" cy="547261"/>
            <a:chOff x="6836573" y="3645024"/>
            <a:chExt cx="813043" cy="547261"/>
          </a:xfrm>
        </p:grpSpPr>
        <p:sp>
          <p:nvSpPr>
            <p:cNvPr id="73" name="角丸四角形 72"/>
            <p:cNvSpPr/>
            <p:nvPr/>
          </p:nvSpPr>
          <p:spPr>
            <a:xfrm>
              <a:off x="6876256" y="3645024"/>
              <a:ext cx="752405" cy="50405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6836573" y="3669065"/>
              <a:ext cx="8130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long</a:t>
              </a:r>
              <a:endParaRPr lang="en-US" altLang="zh-CN" sz="2800" dirty="0" smtClean="0"/>
            </a:p>
          </p:txBody>
        </p:sp>
      </p:grpSp>
      <p:cxnSp>
        <p:nvCxnSpPr>
          <p:cNvPr id="75" name="カギ線コネクタ 56"/>
          <p:cNvCxnSpPr>
            <a:stCxn id="70" idx="0"/>
            <a:endCxn id="73" idx="1"/>
          </p:cNvCxnSpPr>
          <p:nvPr/>
        </p:nvCxnSpPr>
        <p:spPr>
          <a:xfrm rot="5400000" flipH="1" flipV="1">
            <a:off x="2703201" y="3373563"/>
            <a:ext cx="304872" cy="343739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カギ線コネクタ 56"/>
          <p:cNvCxnSpPr>
            <a:stCxn id="69" idx="0"/>
            <a:endCxn id="60" idx="1"/>
          </p:cNvCxnSpPr>
          <p:nvPr/>
        </p:nvCxnSpPr>
        <p:spPr>
          <a:xfrm rot="5400000" flipH="1" flipV="1">
            <a:off x="1995695" y="2145622"/>
            <a:ext cx="386462" cy="308086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H="1" flipV="1">
            <a:off x="3851920" y="3501009"/>
            <a:ext cx="1368152" cy="504055"/>
          </a:xfrm>
          <a:prstGeom prst="line">
            <a:avLst/>
          </a:prstGeom>
          <a:ln w="19050">
            <a:solidFill>
              <a:schemeClr val="accent1"/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>
            <a:endCxn id="70" idx="3"/>
          </p:cNvCxnSpPr>
          <p:nvPr/>
        </p:nvCxnSpPr>
        <p:spPr>
          <a:xfrm flipH="1">
            <a:off x="3059832" y="3284984"/>
            <a:ext cx="3024336" cy="674494"/>
          </a:xfrm>
          <a:prstGeom prst="line">
            <a:avLst/>
          </a:prstGeom>
          <a:ln w="19050">
            <a:solidFill>
              <a:schemeClr val="accent1"/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1990872" y="5076473"/>
            <a:ext cx="4915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lang="en-US" altLang="ja-JP" sz="3200" i="1" dirty="0" smtClean="0"/>
              <a:t>“hair”</a:t>
            </a:r>
            <a:r>
              <a:rPr kumimoji="1" lang="en-US" altLang="ja-JP" sz="3200" dirty="0" smtClean="0"/>
              <a:t>, </a:t>
            </a:r>
            <a:r>
              <a:rPr lang="en-US" altLang="ja-JP" sz="3200" i="1" dirty="0" smtClean="0"/>
              <a:t>“she has”</a:t>
            </a:r>
            <a:r>
              <a:rPr kumimoji="1" lang="en-US" altLang="ja-JP" sz="3200" dirty="0" smtClean="0"/>
              <a:t>) = </a:t>
            </a:r>
            <a:r>
              <a:rPr lang="en-US" altLang="ja-JP" sz="3200" dirty="0" smtClean="0"/>
              <a:t>(1, 2)</a:t>
            </a:r>
            <a:endParaRPr kumimoji="1" lang="ja-JP" altLang="en-US" sz="3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979712" y="5868561"/>
            <a:ext cx="47131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lang="en-US" altLang="ja-JP" sz="3200" i="1" dirty="0" smtClean="0"/>
              <a:t>“</a:t>
            </a:r>
            <a:r>
              <a:rPr lang="ja-JP" altLang="en-US" sz="3200" i="1" dirty="0" smtClean="0"/>
              <a:t>髪 が</a:t>
            </a:r>
            <a:r>
              <a:rPr lang="en-US" altLang="ja-JP" sz="3200" i="1" dirty="0" smtClean="0"/>
              <a:t>”</a:t>
            </a:r>
            <a:r>
              <a:rPr kumimoji="1" lang="en-US" altLang="ja-JP" sz="3200" dirty="0" smtClean="0"/>
              <a:t>, </a:t>
            </a:r>
            <a:r>
              <a:rPr lang="en-US" altLang="ja-JP" sz="3200" i="1" dirty="0" smtClean="0"/>
              <a:t>“</a:t>
            </a:r>
            <a:r>
              <a:rPr lang="ja-JP" altLang="en-US" sz="3200" i="1" dirty="0" smtClean="0"/>
              <a:t>長い</a:t>
            </a:r>
            <a:r>
              <a:rPr lang="en-US" altLang="ja-JP" sz="3200" i="1" dirty="0" smtClean="0"/>
              <a:t>”</a:t>
            </a:r>
            <a:r>
              <a:rPr kumimoji="1" lang="en-US" altLang="ja-JP" sz="3200" dirty="0" smtClean="0"/>
              <a:t>) = </a:t>
            </a:r>
            <a:r>
              <a:rPr lang="en-US" altLang="ja-JP" sz="3200" dirty="0" smtClean="0"/>
              <a:t>(0, 1)</a:t>
            </a:r>
            <a:endParaRPr kumimoji="1" lang="ja-JP" altLang="en-US" sz="3200" dirty="0"/>
          </a:p>
        </p:txBody>
      </p:sp>
      <p:sp>
        <p:nvSpPr>
          <p:cNvPr id="50" name="フリーフォーム 49"/>
          <p:cNvSpPr/>
          <p:nvPr/>
        </p:nvSpPr>
        <p:spPr>
          <a:xfrm>
            <a:off x="2555776" y="3356992"/>
            <a:ext cx="468130" cy="360040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/>
          <p:cNvSpPr/>
          <p:nvPr/>
        </p:nvSpPr>
        <p:spPr>
          <a:xfrm rot="5400000" flipV="1">
            <a:off x="5670083" y="3411037"/>
            <a:ext cx="468130" cy="360040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/>
          <p:cNvSpPr/>
          <p:nvPr/>
        </p:nvSpPr>
        <p:spPr>
          <a:xfrm flipV="1">
            <a:off x="1835696" y="2996952"/>
            <a:ext cx="476514" cy="1016496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/>
          <p:cNvSpPr/>
          <p:nvPr/>
        </p:nvSpPr>
        <p:spPr>
          <a:xfrm rot="10800000" flipH="1" flipV="1">
            <a:off x="5796136" y="3429000"/>
            <a:ext cx="324114" cy="360040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/>
          <p:cNvSpPr/>
          <p:nvPr/>
        </p:nvSpPr>
        <p:spPr>
          <a:xfrm rot="16200000" flipH="1">
            <a:off x="5040007" y="2708954"/>
            <a:ext cx="1584265" cy="504056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  <a:gd name="connsiteX0" fmla="*/ 54078 w 703007"/>
              <a:gd name="connsiteY0" fmla="*/ 734141 h 734141"/>
              <a:gd name="connsiteX1" fmla="*/ 131323 w 703007"/>
              <a:gd name="connsiteY1" fmla="*/ 104877 h 734141"/>
              <a:gd name="connsiteX2" fmla="*/ 703007 w 703007"/>
              <a:gd name="connsiteY2" fmla="*/ 104877 h 734141"/>
              <a:gd name="connsiteX0" fmla="*/ 30910 w 679839"/>
              <a:gd name="connsiteY0" fmla="*/ 734141 h 734141"/>
              <a:gd name="connsiteX1" fmla="*/ 108155 w 679839"/>
              <a:gd name="connsiteY1" fmla="*/ 104877 h 734141"/>
              <a:gd name="connsiteX2" fmla="*/ 679839 w 679839"/>
              <a:gd name="connsiteY2" fmla="*/ 104877 h 73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9839" h="734141">
                <a:moveTo>
                  <a:pt x="30910" y="734141"/>
                </a:moveTo>
                <a:cubicBezTo>
                  <a:pt x="40751" y="456693"/>
                  <a:pt x="0" y="209754"/>
                  <a:pt x="108155" y="104877"/>
                </a:cubicBezTo>
                <a:cubicBezTo>
                  <a:pt x="216310" y="0"/>
                  <a:pt x="409452" y="111432"/>
                  <a:pt x="679839" y="104877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/>
          <p:cNvSpPr/>
          <p:nvPr/>
        </p:nvSpPr>
        <p:spPr>
          <a:xfrm rot="10800000" flipH="1" flipV="1">
            <a:off x="5796137" y="3429000"/>
            <a:ext cx="324114" cy="360040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/>
          <p:cNvSpPr/>
          <p:nvPr/>
        </p:nvSpPr>
        <p:spPr>
          <a:xfrm rot="5400000" flipV="1">
            <a:off x="2573739" y="3267021"/>
            <a:ext cx="396122" cy="432048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コネクタ 65"/>
          <p:cNvCxnSpPr>
            <a:stCxn id="67" idx="3"/>
          </p:cNvCxnSpPr>
          <p:nvPr/>
        </p:nvCxnSpPr>
        <p:spPr>
          <a:xfrm>
            <a:off x="4980247" y="1859633"/>
            <a:ext cx="1103921" cy="345231"/>
          </a:xfrm>
          <a:prstGeom prst="line">
            <a:avLst/>
          </a:prstGeom>
          <a:ln w="1905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tx1"/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4139952" y="162880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NULL</a:t>
            </a:r>
            <a:endParaRPr kumimoji="1" lang="ja-JP" altLang="en-US" sz="2400" dirty="0"/>
          </a:p>
        </p:txBody>
      </p:sp>
      <p:sp>
        <p:nvSpPr>
          <p:cNvPr id="79" name="フリーフォーム 78"/>
          <p:cNvSpPr/>
          <p:nvPr/>
        </p:nvSpPr>
        <p:spPr>
          <a:xfrm rot="16200000" flipH="1">
            <a:off x="6228184" y="1700810"/>
            <a:ext cx="360041" cy="360039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  <a:gd name="connsiteX0" fmla="*/ 54078 w 703007"/>
              <a:gd name="connsiteY0" fmla="*/ 734141 h 734141"/>
              <a:gd name="connsiteX1" fmla="*/ 131323 w 703007"/>
              <a:gd name="connsiteY1" fmla="*/ 104877 h 734141"/>
              <a:gd name="connsiteX2" fmla="*/ 703007 w 703007"/>
              <a:gd name="connsiteY2" fmla="*/ 104877 h 734141"/>
              <a:gd name="connsiteX0" fmla="*/ 30910 w 679839"/>
              <a:gd name="connsiteY0" fmla="*/ 734141 h 734141"/>
              <a:gd name="connsiteX1" fmla="*/ 108155 w 679839"/>
              <a:gd name="connsiteY1" fmla="*/ 104877 h 734141"/>
              <a:gd name="connsiteX2" fmla="*/ 679839 w 679839"/>
              <a:gd name="connsiteY2" fmla="*/ 104877 h 73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9839" h="734141">
                <a:moveTo>
                  <a:pt x="30910" y="734141"/>
                </a:moveTo>
                <a:cubicBezTo>
                  <a:pt x="40751" y="456693"/>
                  <a:pt x="0" y="209754"/>
                  <a:pt x="108155" y="104877"/>
                </a:cubicBezTo>
                <a:cubicBezTo>
                  <a:pt x="216310" y="0"/>
                  <a:pt x="409452" y="111432"/>
                  <a:pt x="679839" y="104877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96" grpId="0"/>
      <p:bldP spid="48" grpId="0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62" grpId="0" animBg="1"/>
      <p:bldP spid="64" grpId="0" animBg="1"/>
      <p:bldP spid="79" grpId="0" animBg="1"/>
      <p:bldP spid="7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Dependency Relations</a:t>
            </a:r>
            <a:endParaRPr kumimoji="1" lang="ja-JP" altLang="en-US" dirty="0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grpSp>
        <p:nvGrpSpPr>
          <p:cNvPr id="3" name="グループ化 33"/>
          <p:cNvGrpSpPr/>
          <p:nvPr/>
        </p:nvGrpSpPr>
        <p:grpSpPr>
          <a:xfrm>
            <a:off x="6085136" y="1556792"/>
            <a:ext cx="1367184" cy="998473"/>
            <a:chOff x="6836573" y="3193812"/>
            <a:chExt cx="1367184" cy="998473"/>
          </a:xfrm>
        </p:grpSpPr>
        <p:sp>
          <p:nvSpPr>
            <p:cNvPr id="35" name="角丸四角形 34"/>
            <p:cNvSpPr/>
            <p:nvPr/>
          </p:nvSpPr>
          <p:spPr>
            <a:xfrm>
              <a:off x="7339661" y="3212976"/>
              <a:ext cx="793055" cy="4848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7300946" y="3193812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彼女</a:t>
              </a:r>
              <a:endParaRPr lang="en-US" altLang="zh-CN" sz="2800" dirty="0" smtClean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836573" y="366906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は</a:t>
              </a:r>
              <a:endParaRPr lang="en-US" altLang="zh-CN" sz="2800" dirty="0" smtClean="0"/>
            </a:p>
          </p:txBody>
        </p:sp>
        <p:cxnSp>
          <p:nvCxnSpPr>
            <p:cNvPr id="38" name="カギ線コネクタ 56"/>
            <p:cNvCxnSpPr>
              <a:stCxn id="36" idx="1"/>
              <a:endCxn id="37" idx="0"/>
            </p:cNvCxnSpPr>
            <p:nvPr/>
          </p:nvCxnSpPr>
          <p:spPr>
            <a:xfrm rot="10800000" flipV="1">
              <a:off x="7108444" y="3455421"/>
              <a:ext cx="192503" cy="213643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グループ化 38"/>
          <p:cNvGrpSpPr/>
          <p:nvPr/>
        </p:nvGrpSpPr>
        <p:grpSpPr>
          <a:xfrm>
            <a:off x="6084168" y="2780928"/>
            <a:ext cx="1008113" cy="998473"/>
            <a:chOff x="6836573" y="3193812"/>
            <a:chExt cx="1008113" cy="998473"/>
          </a:xfrm>
        </p:grpSpPr>
        <p:sp>
          <p:nvSpPr>
            <p:cNvPr id="40" name="角丸四角形 39"/>
            <p:cNvSpPr/>
            <p:nvPr/>
          </p:nvSpPr>
          <p:spPr>
            <a:xfrm>
              <a:off x="6876256" y="3212976"/>
              <a:ext cx="968430" cy="9361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7300946" y="3193812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髪</a:t>
              </a:r>
              <a:endParaRPr lang="en-US" altLang="zh-CN" sz="2800" dirty="0" smtClean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836573" y="366906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が</a:t>
              </a:r>
              <a:endParaRPr lang="en-US" altLang="zh-CN" sz="2800" dirty="0" smtClean="0"/>
            </a:p>
          </p:txBody>
        </p:sp>
        <p:cxnSp>
          <p:nvCxnSpPr>
            <p:cNvPr id="43" name="カギ線コネクタ 56"/>
            <p:cNvCxnSpPr>
              <a:stCxn id="41" idx="1"/>
              <a:endCxn id="42" idx="0"/>
            </p:cNvCxnSpPr>
            <p:nvPr/>
          </p:nvCxnSpPr>
          <p:spPr>
            <a:xfrm rot="10800000" flipV="1">
              <a:off x="7108444" y="3455421"/>
              <a:ext cx="192503" cy="213643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43"/>
          <p:cNvGrpSpPr/>
          <p:nvPr/>
        </p:nvGrpSpPr>
        <p:grpSpPr>
          <a:xfrm>
            <a:off x="5292080" y="3789040"/>
            <a:ext cx="883575" cy="547261"/>
            <a:chOff x="6836573" y="3645024"/>
            <a:chExt cx="883575" cy="547261"/>
          </a:xfrm>
        </p:grpSpPr>
        <p:sp>
          <p:nvSpPr>
            <p:cNvPr id="45" name="角丸四角形 44"/>
            <p:cNvSpPr/>
            <p:nvPr/>
          </p:nvSpPr>
          <p:spPr>
            <a:xfrm>
              <a:off x="6876256" y="3645024"/>
              <a:ext cx="752405" cy="50405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6836573" y="3669065"/>
              <a:ext cx="8835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長い</a:t>
              </a:r>
              <a:endParaRPr lang="en-US" altLang="zh-CN" sz="2800" dirty="0" smtClean="0"/>
            </a:p>
          </p:txBody>
        </p:sp>
      </p:grpSp>
      <p:cxnSp>
        <p:nvCxnSpPr>
          <p:cNvPr id="49" name="カギ線コネクタ 56"/>
          <p:cNvCxnSpPr>
            <a:stCxn id="42" idx="1"/>
            <a:endCxn id="47" idx="0"/>
          </p:cNvCxnSpPr>
          <p:nvPr/>
        </p:nvCxnSpPr>
        <p:spPr>
          <a:xfrm rot="10800000" flipV="1">
            <a:off x="5733868" y="3517791"/>
            <a:ext cx="350300" cy="29529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カギ線コネクタ 56"/>
          <p:cNvCxnSpPr>
            <a:stCxn id="37" idx="1"/>
            <a:endCxn id="47" idx="0"/>
          </p:cNvCxnSpPr>
          <p:nvPr/>
        </p:nvCxnSpPr>
        <p:spPr>
          <a:xfrm rot="10800000" flipV="1">
            <a:off x="5733868" y="2293655"/>
            <a:ext cx="351268" cy="1519426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5"/>
          <p:cNvGrpSpPr/>
          <p:nvPr/>
        </p:nvGrpSpPr>
        <p:grpSpPr>
          <a:xfrm>
            <a:off x="1691680" y="1844824"/>
            <a:ext cx="1368152" cy="1152128"/>
            <a:chOff x="6649657" y="3193812"/>
            <a:chExt cx="1368152" cy="1152128"/>
          </a:xfrm>
        </p:grpSpPr>
        <p:sp>
          <p:nvSpPr>
            <p:cNvPr id="59" name="角丸四角形 58"/>
            <p:cNvSpPr/>
            <p:nvPr/>
          </p:nvSpPr>
          <p:spPr>
            <a:xfrm>
              <a:off x="6649657" y="3212976"/>
              <a:ext cx="1339045" cy="11329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300946" y="3193812"/>
              <a:ext cx="7168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She</a:t>
              </a:r>
            </a:p>
          </p:txBody>
        </p:sp>
      </p:grpSp>
      <p:grpSp>
        <p:nvGrpSpPr>
          <p:cNvPr id="7" name="グループ化 62"/>
          <p:cNvGrpSpPr/>
          <p:nvPr/>
        </p:nvGrpSpPr>
        <p:grpSpPr>
          <a:xfrm>
            <a:off x="1691680" y="2492896"/>
            <a:ext cx="1368152" cy="1728192"/>
            <a:chOff x="6260509" y="2545740"/>
            <a:chExt cx="1368152" cy="1728192"/>
          </a:xfrm>
        </p:grpSpPr>
        <p:sp>
          <p:nvSpPr>
            <p:cNvPr id="68" name="角丸四角形 67"/>
            <p:cNvSpPr/>
            <p:nvPr/>
          </p:nvSpPr>
          <p:spPr>
            <a:xfrm>
              <a:off x="6908581" y="3769876"/>
              <a:ext cx="648071" cy="4320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6260509" y="2545740"/>
              <a:ext cx="6864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has</a:t>
              </a:r>
              <a:endParaRPr lang="en-US" altLang="zh-CN" sz="2800" dirty="0" smtClean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6876532" y="3750712"/>
              <a:ext cx="7521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hair</a:t>
              </a:r>
            </a:p>
          </p:txBody>
        </p:sp>
        <p:cxnSp>
          <p:nvCxnSpPr>
            <p:cNvPr id="71" name="カギ線コネクタ 56"/>
            <p:cNvCxnSpPr>
              <a:stCxn id="69" idx="2"/>
              <a:endCxn id="70" idx="1"/>
            </p:cNvCxnSpPr>
            <p:nvPr/>
          </p:nvCxnSpPr>
          <p:spPr>
            <a:xfrm rot="16200000" flipH="1">
              <a:off x="6268441" y="3404231"/>
              <a:ext cx="943362" cy="272820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71"/>
          <p:cNvGrpSpPr/>
          <p:nvPr/>
        </p:nvGrpSpPr>
        <p:grpSpPr>
          <a:xfrm>
            <a:off x="2987824" y="3140968"/>
            <a:ext cx="813043" cy="547261"/>
            <a:chOff x="6836573" y="3645024"/>
            <a:chExt cx="813043" cy="547261"/>
          </a:xfrm>
        </p:grpSpPr>
        <p:sp>
          <p:nvSpPr>
            <p:cNvPr id="73" name="角丸四角形 72"/>
            <p:cNvSpPr/>
            <p:nvPr/>
          </p:nvSpPr>
          <p:spPr>
            <a:xfrm>
              <a:off x="6876256" y="3645024"/>
              <a:ext cx="752405" cy="50405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6836573" y="3669065"/>
              <a:ext cx="8130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long</a:t>
              </a:r>
              <a:endParaRPr lang="en-US" altLang="zh-CN" sz="2800" dirty="0" smtClean="0"/>
            </a:p>
          </p:txBody>
        </p:sp>
      </p:grpSp>
      <p:cxnSp>
        <p:nvCxnSpPr>
          <p:cNvPr id="75" name="カギ線コネクタ 56"/>
          <p:cNvCxnSpPr>
            <a:stCxn id="70" idx="0"/>
            <a:endCxn id="73" idx="1"/>
          </p:cNvCxnSpPr>
          <p:nvPr/>
        </p:nvCxnSpPr>
        <p:spPr>
          <a:xfrm rot="5400000" flipH="1" flipV="1">
            <a:off x="2703201" y="3373563"/>
            <a:ext cx="304872" cy="343739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カギ線コネクタ 56"/>
          <p:cNvCxnSpPr>
            <a:stCxn id="69" idx="0"/>
            <a:endCxn id="60" idx="1"/>
          </p:cNvCxnSpPr>
          <p:nvPr/>
        </p:nvCxnSpPr>
        <p:spPr>
          <a:xfrm rot="5400000" flipH="1" flipV="1">
            <a:off x="1995695" y="2145622"/>
            <a:ext cx="386462" cy="308086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H="1" flipV="1">
            <a:off x="3851920" y="3501009"/>
            <a:ext cx="1368152" cy="504055"/>
          </a:xfrm>
          <a:prstGeom prst="line">
            <a:avLst/>
          </a:prstGeom>
          <a:ln w="19050">
            <a:solidFill>
              <a:schemeClr val="accent1"/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>
            <a:endCxn id="70" idx="3"/>
          </p:cNvCxnSpPr>
          <p:nvPr/>
        </p:nvCxnSpPr>
        <p:spPr>
          <a:xfrm flipH="1">
            <a:off x="3059832" y="3284984"/>
            <a:ext cx="3024336" cy="674494"/>
          </a:xfrm>
          <a:prstGeom prst="line">
            <a:avLst/>
          </a:prstGeom>
          <a:ln w="19050">
            <a:solidFill>
              <a:schemeClr val="accent1"/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2427983" y="4653136"/>
            <a:ext cx="3780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lang="en-US" altLang="ja-JP" sz="3200" i="1" dirty="0" smtClean="0"/>
              <a:t>“</a:t>
            </a:r>
            <a:r>
              <a:rPr lang="ja-JP" altLang="en-US" sz="3200" i="1" dirty="0" smtClean="0"/>
              <a:t>彼女</a:t>
            </a:r>
            <a:r>
              <a:rPr lang="en-US" altLang="ja-JP" sz="3200" i="1" dirty="0" smtClean="0"/>
              <a:t>”</a:t>
            </a:r>
            <a:r>
              <a:rPr kumimoji="1" lang="en-US" altLang="ja-JP" sz="3200" dirty="0" smtClean="0"/>
              <a:t>, </a:t>
            </a:r>
            <a:r>
              <a:rPr lang="en-US" altLang="ja-JP" sz="3200" i="1" dirty="0" smtClean="0"/>
              <a:t>“</a:t>
            </a:r>
            <a:r>
              <a:rPr lang="ja-JP" altLang="en-US" sz="3200" i="1" dirty="0" smtClean="0"/>
              <a:t>は</a:t>
            </a:r>
            <a:r>
              <a:rPr lang="en-US" altLang="ja-JP" sz="3200" i="1" dirty="0" smtClean="0"/>
              <a:t>”</a:t>
            </a:r>
            <a:r>
              <a:rPr kumimoji="1" lang="en-US" altLang="ja-JP" sz="3200" dirty="0" smtClean="0"/>
              <a:t>) = </a:t>
            </a:r>
            <a:r>
              <a:rPr kumimoji="1" lang="ja-JP" altLang="en-US" sz="3200" dirty="0" smtClean="0"/>
              <a:t>？</a:t>
            </a:r>
            <a:endParaRPr kumimoji="1" lang="ja-JP" altLang="en-US" sz="3200" dirty="0"/>
          </a:p>
        </p:txBody>
      </p:sp>
      <p:sp>
        <p:nvSpPr>
          <p:cNvPr id="57" name="フリーフォーム 56"/>
          <p:cNvSpPr/>
          <p:nvPr/>
        </p:nvSpPr>
        <p:spPr>
          <a:xfrm rot="10800000" flipH="1" flipV="1">
            <a:off x="5590398" y="2156860"/>
            <a:ext cx="493769" cy="1632180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  <a:gd name="connsiteX0" fmla="*/ 216310 w 865239"/>
              <a:gd name="connsiteY0" fmla="*/ 648332 h 648332"/>
              <a:gd name="connsiteX1" fmla="*/ 108155 w 865239"/>
              <a:gd name="connsiteY1" fmla="*/ 104877 h 648332"/>
              <a:gd name="connsiteX2" fmla="*/ 865239 w 865239"/>
              <a:gd name="connsiteY2" fmla="*/ 19068 h 64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5239" h="648332">
                <a:moveTo>
                  <a:pt x="216310" y="648332"/>
                </a:moveTo>
                <a:cubicBezTo>
                  <a:pt x="162232" y="445132"/>
                  <a:pt x="0" y="209754"/>
                  <a:pt x="108155" y="104877"/>
                </a:cubicBezTo>
                <a:cubicBezTo>
                  <a:pt x="216310" y="0"/>
                  <a:pt x="594852" y="25623"/>
                  <a:pt x="865239" y="19068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/>
          <p:cNvSpPr/>
          <p:nvPr/>
        </p:nvSpPr>
        <p:spPr>
          <a:xfrm rot="16200000">
            <a:off x="1619674" y="3356990"/>
            <a:ext cx="1008112" cy="432049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/>
          <p:cNvSpPr/>
          <p:nvPr/>
        </p:nvSpPr>
        <p:spPr>
          <a:xfrm rot="10800000" flipH="1" flipV="1">
            <a:off x="6228184" y="1772816"/>
            <a:ext cx="324114" cy="360040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/>
          <p:cNvSpPr/>
          <p:nvPr/>
        </p:nvSpPr>
        <p:spPr>
          <a:xfrm rot="5400000" flipV="1">
            <a:off x="2573739" y="3267021"/>
            <a:ext cx="396122" cy="432048"/>
          </a:xfrm>
          <a:custGeom>
            <a:avLst/>
            <a:gdLst>
              <a:gd name="connsiteX0" fmla="*/ 108155 w 757084"/>
              <a:gd name="connsiteY0" fmla="*/ 629264 h 629264"/>
              <a:gd name="connsiteX1" fmla="*/ 108155 w 757084"/>
              <a:gd name="connsiteY1" fmla="*/ 117987 h 629264"/>
              <a:gd name="connsiteX2" fmla="*/ 757084 w 757084"/>
              <a:gd name="connsiteY2" fmla="*/ 0 h 6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7084" h="629264">
                <a:moveTo>
                  <a:pt x="108155" y="629264"/>
                </a:moveTo>
                <a:cubicBezTo>
                  <a:pt x="54077" y="426064"/>
                  <a:pt x="0" y="222864"/>
                  <a:pt x="108155" y="117987"/>
                </a:cubicBezTo>
                <a:cubicBezTo>
                  <a:pt x="216310" y="13110"/>
                  <a:pt x="486697" y="6555"/>
                  <a:pt x="757084" y="0"/>
                </a:cubicBezTo>
              </a:path>
            </a:pathLst>
          </a:cu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コネクタ 65"/>
          <p:cNvCxnSpPr>
            <a:stCxn id="67" idx="3"/>
            <a:endCxn id="57" idx="2"/>
          </p:cNvCxnSpPr>
          <p:nvPr/>
        </p:nvCxnSpPr>
        <p:spPr>
          <a:xfrm>
            <a:off x="4980247" y="1859633"/>
            <a:ext cx="1103920" cy="345231"/>
          </a:xfrm>
          <a:prstGeom prst="line">
            <a:avLst/>
          </a:prstGeom>
          <a:ln w="1905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tx1"/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4139952" y="162880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NULL</a:t>
            </a:r>
            <a:endParaRPr kumimoji="1" lang="ja-JP" altLang="en-US" sz="24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411760" y="5229200"/>
            <a:ext cx="4620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rel</a:t>
            </a:r>
            <a:r>
              <a:rPr kumimoji="1" lang="en-US" altLang="ja-JP" sz="3200" dirty="0" smtClean="0"/>
              <a:t>(</a:t>
            </a:r>
            <a:r>
              <a:rPr lang="en-US" altLang="ja-JP" sz="3200" i="1" dirty="0" smtClean="0"/>
              <a:t>“</a:t>
            </a:r>
            <a:r>
              <a:rPr lang="ja-JP" altLang="en-US" sz="3200" i="1" dirty="0" smtClean="0"/>
              <a:t>彼女</a:t>
            </a:r>
            <a:r>
              <a:rPr lang="en-US" altLang="ja-JP" sz="3200" i="1" dirty="0" smtClean="0"/>
              <a:t>”</a:t>
            </a:r>
            <a:r>
              <a:rPr kumimoji="1" lang="en-US" altLang="ja-JP" sz="3200" dirty="0" smtClean="0"/>
              <a:t>, </a:t>
            </a:r>
            <a:r>
              <a:rPr lang="en-US" altLang="ja-JP" sz="3200" i="1" dirty="0" smtClean="0"/>
              <a:t>“</a:t>
            </a:r>
            <a:r>
              <a:rPr lang="ja-JP" altLang="en-US" sz="3200" i="1" dirty="0" smtClean="0"/>
              <a:t>長い</a:t>
            </a:r>
            <a:r>
              <a:rPr lang="en-US" altLang="ja-JP" sz="3200" i="1" dirty="0" smtClean="0"/>
              <a:t>”</a:t>
            </a:r>
            <a:r>
              <a:rPr kumimoji="1" lang="en-US" altLang="ja-JP" sz="3200" dirty="0" smtClean="0"/>
              <a:t>) = (0, 2)</a:t>
            </a:r>
            <a:endParaRPr kumimoji="1" lang="ja-JP" altLang="en-US" sz="32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555776" y="5868561"/>
            <a:ext cx="2462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smtClean="0"/>
              <a:t>N</a:t>
            </a:r>
            <a:r>
              <a:rPr kumimoji="1" lang="en-US" altLang="ja-JP" sz="3200" dirty="0" smtClean="0"/>
              <a:t>(</a:t>
            </a:r>
            <a:r>
              <a:rPr lang="en-US" altLang="ja-JP" sz="3200" i="1" dirty="0" smtClean="0"/>
              <a:t>“</a:t>
            </a:r>
            <a:r>
              <a:rPr lang="ja-JP" altLang="en-US" sz="3200" i="1" dirty="0" smtClean="0"/>
              <a:t>彼女</a:t>
            </a:r>
            <a:r>
              <a:rPr lang="en-US" altLang="ja-JP" sz="3200" i="1" dirty="0" smtClean="0"/>
              <a:t>”</a:t>
            </a:r>
            <a:r>
              <a:rPr kumimoji="1" lang="en-US" altLang="ja-JP" sz="3200" dirty="0" smtClean="0"/>
              <a:t>) = 1</a:t>
            </a:r>
            <a:endParaRPr kumimoji="1" lang="ja-JP" altLang="en-US" sz="3200" dirty="0"/>
          </a:p>
        </p:txBody>
      </p:sp>
      <p:cxnSp>
        <p:nvCxnSpPr>
          <p:cNvPr id="76" name="直線矢印コネクタ 75"/>
          <p:cNvCxnSpPr/>
          <p:nvPr/>
        </p:nvCxnSpPr>
        <p:spPr>
          <a:xfrm flipH="1">
            <a:off x="5040561" y="6165304"/>
            <a:ext cx="46754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5544616" y="5733256"/>
            <a:ext cx="3131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# of NULL words on the way to non-null parent</a:t>
            </a:r>
            <a:endParaRPr kumimoji="1" lang="ja-JP" alt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7" grpId="0" animBg="1"/>
      <p:bldP spid="58" grpId="0" animBg="1"/>
      <p:bldP spid="64" grpId="0" animBg="1"/>
      <p:bldP spid="65" grpId="0"/>
      <p:bldP spid="72" grpId="0"/>
      <p:bldP spid="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Dependency Relation Probability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297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Assign probability to the </a:t>
            </a:r>
            <a:r>
              <a:rPr lang="en-US" altLang="ja-JP" dirty="0" err="1" smtClean="0"/>
              <a:t>tuple</a:t>
            </a:r>
            <a:r>
              <a:rPr lang="en-US" altLang="ja-JP" dirty="0" smtClean="0"/>
              <a:t>:</a:t>
            </a:r>
            <a:br>
              <a:rPr lang="en-US" altLang="ja-JP" dirty="0" smtClean="0"/>
            </a:br>
            <a:r>
              <a:rPr lang="ja-JP" altLang="en-US" dirty="0" smtClean="0"/>
              <a:t>　　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R</a:t>
            </a:r>
            <a:r>
              <a:rPr lang="en-US" altLang="ja-JP" i="1" baseline="-25000" dirty="0" smtClean="0"/>
              <a:t>e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= 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, </a:t>
            </a:r>
            <a:r>
              <a:rPr lang="en-US" altLang="ja-JP" i="1" dirty="0" err="1" smtClean="0"/>
              <a:t>rel</a:t>
            </a:r>
            <a:r>
              <a:rPr lang="en-US" altLang="ja-JP" dirty="0" smtClean="0"/>
              <a:t>) = 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Up</a:t>
            </a:r>
            <a:r>
              <a:rPr lang="en-US" altLang="ja-JP" dirty="0" smtClean="0"/>
              <a:t>,</a:t>
            </a:r>
            <a:r>
              <a:rPr lang="en-US" altLang="ja-JP" i="1" dirty="0" smtClean="0"/>
              <a:t> Down</a:t>
            </a:r>
            <a:r>
              <a:rPr lang="en-US" altLang="ja-JP" dirty="0" smtClean="0"/>
              <a:t>)) </a:t>
            </a:r>
            <a:r>
              <a:rPr lang="ja-JP" altLang="en-US" dirty="0" smtClean="0"/>
              <a:t>～  </a:t>
            </a:r>
            <a:endParaRPr lang="en-US" altLang="ja-JP" dirty="0" smtClean="0"/>
          </a:p>
          <a:p>
            <a:r>
              <a:rPr kumimoji="1" lang="en-US" altLang="ja-JP" dirty="0" smtClean="0"/>
              <a:t>Reordering model is decomposed as:</a:t>
            </a:r>
            <a:endParaRPr kumimoji="1" lang="ja-JP" altLang="en-US" dirty="0"/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1331640" y="3429000"/>
          <a:ext cx="5757862" cy="942975"/>
        </p:xfrm>
        <a:graphic>
          <a:graphicData uri="http://schemas.openxmlformats.org/presentationml/2006/ole">
            <p:oleObj spid="_x0000_s181250" name="数式" r:id="rId4" imgW="2247840" imgH="368280" progId="Equation.3">
              <p:embed/>
            </p:oleObj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/>
        </p:nvGraphicFramePr>
        <p:xfrm>
          <a:off x="1331640" y="4437112"/>
          <a:ext cx="6311900" cy="615950"/>
        </p:xfrm>
        <a:graphic>
          <a:graphicData uri="http://schemas.openxmlformats.org/presentationml/2006/ole">
            <p:oleObj spid="_x0000_s181251" name="数式" r:id="rId5" imgW="2463480" imgH="241200" progId="Equation.3">
              <p:embed/>
            </p:oleObj>
          </a:graphicData>
        </a:graphic>
      </p:graphicFrame>
      <p:graphicFrame>
        <p:nvGraphicFramePr>
          <p:cNvPr id="129031" name="Object 7"/>
          <p:cNvGraphicFramePr>
            <a:graphicFrameLocks noChangeAspect="1"/>
          </p:cNvGraphicFramePr>
          <p:nvPr/>
        </p:nvGraphicFramePr>
        <p:xfrm>
          <a:off x="6948264" y="2092970"/>
          <a:ext cx="520700" cy="615950"/>
        </p:xfrm>
        <a:graphic>
          <a:graphicData uri="http://schemas.openxmlformats.org/presentationml/2006/ole">
            <p:oleObj spid="_x0000_s181252" name="数式" r:id="rId6" imgW="203040" imgH="241200" progId="Equation.3">
              <p:embed/>
            </p:oleObj>
          </a:graphicData>
        </a:graphic>
      </p:graphicFrame>
      <p:graphicFrame>
        <p:nvGraphicFramePr>
          <p:cNvPr id="129032" name="Object 8"/>
          <p:cNvGraphicFramePr>
            <a:graphicFrameLocks noChangeAspect="1"/>
          </p:cNvGraphicFramePr>
          <p:nvPr/>
        </p:nvGraphicFramePr>
        <p:xfrm>
          <a:off x="2256631" y="5236864"/>
          <a:ext cx="4619625" cy="1360488"/>
        </p:xfrm>
        <a:graphic>
          <a:graphicData uri="http://schemas.openxmlformats.org/presentationml/2006/ole">
            <p:oleObj spid="_x0000_s181253" name="数式" r:id="rId7" imgW="1803240" imgH="533160" progId="Equation.3">
              <p:embed/>
            </p:oleObj>
          </a:graphicData>
        </a:graphic>
      </p:graphicFrame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10946" y="2958043"/>
            <a:ext cx="3924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800" dirty="0" smtClean="0"/>
              <a:t>Model Training</a:t>
            </a:r>
            <a:endParaRPr kumimoji="1" lang="ja-JP" altLang="en-US" sz="48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Model Training</a:t>
            </a:r>
            <a:endParaRPr lang="ja-JP" altLang="en-US" dirty="0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 smtClean="0"/>
              <a:t>Initialization</a:t>
            </a:r>
          </a:p>
          <a:p>
            <a:pPr lvl="1"/>
            <a:r>
              <a:rPr lang="en-US" altLang="ja-JP" dirty="0" smtClean="0"/>
              <a:t>Create heuristic phrase alignment like ‘grow-</a:t>
            </a:r>
            <a:r>
              <a:rPr lang="en-US" altLang="ja-JP" dirty="0" err="1" smtClean="0"/>
              <a:t>diag</a:t>
            </a:r>
            <a:r>
              <a:rPr lang="en-US" altLang="ja-JP" dirty="0" smtClean="0"/>
              <a:t>-final-and’ on dependency trees using results from GIZA++</a:t>
            </a:r>
          </a:p>
          <a:p>
            <a:pPr lvl="1"/>
            <a:r>
              <a:rPr lang="en-US" altLang="ja-JP" dirty="0" smtClean="0"/>
              <a:t>Count phrase alignment and dependency relations</a:t>
            </a:r>
          </a:p>
          <a:p>
            <a:pPr lvl="0"/>
            <a:r>
              <a:rPr lang="en-US" altLang="ja-JP" dirty="0" smtClean="0"/>
              <a:t>Refine the model by Gibbs sampling</a:t>
            </a:r>
          </a:p>
          <a:p>
            <a:pPr lvl="1"/>
            <a:r>
              <a:rPr lang="en-US" altLang="ja-JP" dirty="0" smtClean="0"/>
              <a:t>Operators: SWAP, TOGGLE, EXPAND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</a:p>
          <a:p>
            <a:r>
              <a:rPr lang="en-US" altLang="ja-JP" dirty="0" smtClean="0"/>
              <a:t>Related Work</a:t>
            </a:r>
          </a:p>
          <a:p>
            <a:r>
              <a:rPr kumimoji="1" lang="en-US" altLang="ja-JP" dirty="0" smtClean="0"/>
              <a:t>Bayesian </a:t>
            </a:r>
            <a:r>
              <a:rPr kumimoji="1" lang="en-US" altLang="ja-JP" dirty="0" err="1" smtClean="0"/>
              <a:t>Subtree</a:t>
            </a:r>
            <a:r>
              <a:rPr kumimoji="1" lang="en-US" altLang="ja-JP" dirty="0" smtClean="0"/>
              <a:t> Alignment Model</a:t>
            </a:r>
          </a:p>
          <a:p>
            <a:r>
              <a:rPr lang="en-US" altLang="ja-JP" dirty="0" smtClean="0"/>
              <a:t>Model Training</a:t>
            </a:r>
          </a:p>
          <a:p>
            <a:r>
              <a:rPr lang="en-US" altLang="ja-JP" dirty="0" smtClean="0"/>
              <a:t>Experiments</a:t>
            </a:r>
          </a:p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フリーフォーム 68"/>
          <p:cNvSpPr/>
          <p:nvPr/>
        </p:nvSpPr>
        <p:spPr>
          <a:xfrm>
            <a:off x="7566380" y="5434338"/>
            <a:ext cx="898084" cy="869605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84" h="869605">
                <a:moveTo>
                  <a:pt x="809082" y="98512"/>
                </a:moveTo>
                <a:cubicBezTo>
                  <a:pt x="720080" y="0"/>
                  <a:pt x="353031" y="62508"/>
                  <a:pt x="233018" y="170520"/>
                </a:cubicBezTo>
                <a:cubicBezTo>
                  <a:pt x="113005" y="278532"/>
                  <a:pt x="0" y="648071"/>
                  <a:pt x="89002" y="746583"/>
                </a:cubicBezTo>
                <a:cubicBezTo>
                  <a:pt x="178004" y="845095"/>
                  <a:pt x="647015" y="869605"/>
                  <a:pt x="767028" y="761593"/>
                </a:cubicBezTo>
                <a:cubicBezTo>
                  <a:pt x="887041" y="653581"/>
                  <a:pt x="898084" y="197024"/>
                  <a:pt x="809082" y="9851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>
            <a:off x="6331358" y="5091876"/>
            <a:ext cx="527158" cy="53671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/>
          <p:cNvSpPr/>
          <p:nvPr/>
        </p:nvSpPr>
        <p:spPr>
          <a:xfrm>
            <a:off x="2737812" y="5434338"/>
            <a:ext cx="898084" cy="869605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84" h="869605">
                <a:moveTo>
                  <a:pt x="809082" y="98512"/>
                </a:moveTo>
                <a:cubicBezTo>
                  <a:pt x="720080" y="0"/>
                  <a:pt x="353031" y="62508"/>
                  <a:pt x="233018" y="170520"/>
                </a:cubicBezTo>
                <a:cubicBezTo>
                  <a:pt x="113005" y="278532"/>
                  <a:pt x="0" y="648071"/>
                  <a:pt x="89002" y="746583"/>
                </a:cubicBezTo>
                <a:cubicBezTo>
                  <a:pt x="178004" y="845095"/>
                  <a:pt x="647015" y="869605"/>
                  <a:pt x="767028" y="761593"/>
                </a:cubicBezTo>
                <a:cubicBezTo>
                  <a:pt x="887041" y="653581"/>
                  <a:pt x="898084" y="197024"/>
                  <a:pt x="809082" y="9851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円/楕円 69"/>
          <p:cNvSpPr/>
          <p:nvPr/>
        </p:nvSpPr>
        <p:spPr>
          <a:xfrm>
            <a:off x="706184" y="6067330"/>
            <a:ext cx="520790" cy="53002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/>
          <p:cNvSpPr/>
          <p:nvPr/>
        </p:nvSpPr>
        <p:spPr>
          <a:xfrm>
            <a:off x="395536" y="3687415"/>
            <a:ext cx="898084" cy="869605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84" h="869605">
                <a:moveTo>
                  <a:pt x="809082" y="98512"/>
                </a:moveTo>
                <a:cubicBezTo>
                  <a:pt x="720080" y="0"/>
                  <a:pt x="353031" y="62508"/>
                  <a:pt x="233018" y="170520"/>
                </a:cubicBezTo>
                <a:cubicBezTo>
                  <a:pt x="113005" y="278532"/>
                  <a:pt x="0" y="648071"/>
                  <a:pt x="89002" y="746583"/>
                </a:cubicBezTo>
                <a:cubicBezTo>
                  <a:pt x="178004" y="845095"/>
                  <a:pt x="647015" y="869605"/>
                  <a:pt x="767028" y="761593"/>
                </a:cubicBezTo>
                <a:cubicBezTo>
                  <a:pt x="887041" y="653581"/>
                  <a:pt x="898084" y="197024"/>
                  <a:pt x="809082" y="9851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/>
          <p:cNvSpPr/>
          <p:nvPr/>
        </p:nvSpPr>
        <p:spPr>
          <a:xfrm>
            <a:off x="2377772" y="3687415"/>
            <a:ext cx="898084" cy="869605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84" h="869605">
                <a:moveTo>
                  <a:pt x="809082" y="98512"/>
                </a:moveTo>
                <a:cubicBezTo>
                  <a:pt x="720080" y="0"/>
                  <a:pt x="353031" y="62508"/>
                  <a:pt x="233018" y="170520"/>
                </a:cubicBezTo>
                <a:cubicBezTo>
                  <a:pt x="113005" y="278532"/>
                  <a:pt x="0" y="648071"/>
                  <a:pt x="89002" y="746583"/>
                </a:cubicBezTo>
                <a:cubicBezTo>
                  <a:pt x="178004" y="845095"/>
                  <a:pt x="647015" y="869605"/>
                  <a:pt x="767028" y="761593"/>
                </a:cubicBezTo>
                <a:cubicBezTo>
                  <a:pt x="887041" y="653581"/>
                  <a:pt x="898084" y="197024"/>
                  <a:pt x="809082" y="9851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/>
          <p:cNvSpPr/>
          <p:nvPr/>
        </p:nvSpPr>
        <p:spPr>
          <a:xfrm>
            <a:off x="7994396" y="2607295"/>
            <a:ext cx="898084" cy="869605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84" h="869605">
                <a:moveTo>
                  <a:pt x="809082" y="98512"/>
                </a:moveTo>
                <a:cubicBezTo>
                  <a:pt x="720080" y="0"/>
                  <a:pt x="353031" y="62508"/>
                  <a:pt x="233018" y="170520"/>
                </a:cubicBezTo>
                <a:cubicBezTo>
                  <a:pt x="113005" y="278532"/>
                  <a:pt x="0" y="648071"/>
                  <a:pt x="89002" y="746583"/>
                </a:cubicBezTo>
                <a:cubicBezTo>
                  <a:pt x="178004" y="845095"/>
                  <a:pt x="647015" y="869605"/>
                  <a:pt x="767028" y="761593"/>
                </a:cubicBezTo>
                <a:cubicBezTo>
                  <a:pt x="887041" y="653581"/>
                  <a:pt x="898084" y="197024"/>
                  <a:pt x="809082" y="9851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/>
          <p:cNvSpPr/>
          <p:nvPr/>
        </p:nvSpPr>
        <p:spPr>
          <a:xfrm>
            <a:off x="5190116" y="3687415"/>
            <a:ext cx="898084" cy="869605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84" h="869605">
                <a:moveTo>
                  <a:pt x="809082" y="98512"/>
                </a:moveTo>
                <a:cubicBezTo>
                  <a:pt x="720080" y="0"/>
                  <a:pt x="353031" y="62508"/>
                  <a:pt x="233018" y="170520"/>
                </a:cubicBezTo>
                <a:cubicBezTo>
                  <a:pt x="113005" y="278532"/>
                  <a:pt x="0" y="648071"/>
                  <a:pt x="89002" y="746583"/>
                </a:cubicBezTo>
                <a:cubicBezTo>
                  <a:pt x="178004" y="845095"/>
                  <a:pt x="647015" y="869605"/>
                  <a:pt x="767028" y="761593"/>
                </a:cubicBezTo>
                <a:cubicBezTo>
                  <a:pt x="887041" y="653581"/>
                  <a:pt x="898084" y="197024"/>
                  <a:pt x="809082" y="9851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/>
          <p:cNvSpPr/>
          <p:nvPr/>
        </p:nvSpPr>
        <p:spPr>
          <a:xfrm>
            <a:off x="1187624" y="2607295"/>
            <a:ext cx="898084" cy="869605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84" h="869605">
                <a:moveTo>
                  <a:pt x="809082" y="98512"/>
                </a:moveTo>
                <a:cubicBezTo>
                  <a:pt x="720080" y="0"/>
                  <a:pt x="353031" y="62508"/>
                  <a:pt x="233018" y="170520"/>
                </a:cubicBezTo>
                <a:cubicBezTo>
                  <a:pt x="113005" y="278532"/>
                  <a:pt x="0" y="648071"/>
                  <a:pt x="89002" y="746583"/>
                </a:cubicBezTo>
                <a:cubicBezTo>
                  <a:pt x="178004" y="845095"/>
                  <a:pt x="647015" y="869605"/>
                  <a:pt x="767028" y="761593"/>
                </a:cubicBezTo>
                <a:cubicBezTo>
                  <a:pt x="887041" y="653581"/>
                  <a:pt x="898084" y="197024"/>
                  <a:pt x="809082" y="9851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/>
          <p:cNvSpPr/>
          <p:nvPr/>
        </p:nvSpPr>
        <p:spPr>
          <a:xfrm>
            <a:off x="3186854" y="2633799"/>
            <a:ext cx="898084" cy="869605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84" h="869605">
                <a:moveTo>
                  <a:pt x="809082" y="98512"/>
                </a:moveTo>
                <a:cubicBezTo>
                  <a:pt x="720080" y="0"/>
                  <a:pt x="353031" y="62508"/>
                  <a:pt x="233018" y="170520"/>
                </a:cubicBezTo>
                <a:cubicBezTo>
                  <a:pt x="113005" y="278532"/>
                  <a:pt x="0" y="648071"/>
                  <a:pt x="89002" y="746583"/>
                </a:cubicBezTo>
                <a:cubicBezTo>
                  <a:pt x="178004" y="845095"/>
                  <a:pt x="647015" y="869605"/>
                  <a:pt x="767028" y="761593"/>
                </a:cubicBezTo>
                <a:cubicBezTo>
                  <a:pt x="887041" y="653581"/>
                  <a:pt x="898084" y="197024"/>
                  <a:pt x="809082" y="9851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/>
          <p:cNvSpPr/>
          <p:nvPr/>
        </p:nvSpPr>
        <p:spPr>
          <a:xfrm>
            <a:off x="5944184" y="2607295"/>
            <a:ext cx="898084" cy="869605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84" h="869605">
                <a:moveTo>
                  <a:pt x="809082" y="98512"/>
                </a:moveTo>
                <a:cubicBezTo>
                  <a:pt x="720080" y="0"/>
                  <a:pt x="353031" y="62508"/>
                  <a:pt x="233018" y="170520"/>
                </a:cubicBezTo>
                <a:cubicBezTo>
                  <a:pt x="113005" y="278532"/>
                  <a:pt x="0" y="648071"/>
                  <a:pt x="89002" y="746583"/>
                </a:cubicBezTo>
                <a:cubicBezTo>
                  <a:pt x="178004" y="845095"/>
                  <a:pt x="647015" y="869605"/>
                  <a:pt x="767028" y="761593"/>
                </a:cubicBezTo>
                <a:cubicBezTo>
                  <a:pt x="887041" y="653581"/>
                  <a:pt x="898084" y="197024"/>
                  <a:pt x="809082" y="9851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/>
          <p:cNvSpPr/>
          <p:nvPr/>
        </p:nvSpPr>
        <p:spPr>
          <a:xfrm>
            <a:off x="7240328" y="3687415"/>
            <a:ext cx="898084" cy="869605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84" h="869605">
                <a:moveTo>
                  <a:pt x="809082" y="98512"/>
                </a:moveTo>
                <a:cubicBezTo>
                  <a:pt x="720080" y="0"/>
                  <a:pt x="353031" y="62508"/>
                  <a:pt x="233018" y="170520"/>
                </a:cubicBezTo>
                <a:cubicBezTo>
                  <a:pt x="113005" y="278532"/>
                  <a:pt x="0" y="648071"/>
                  <a:pt x="89002" y="746583"/>
                </a:cubicBezTo>
                <a:cubicBezTo>
                  <a:pt x="178004" y="845095"/>
                  <a:pt x="647015" y="869605"/>
                  <a:pt x="767028" y="761593"/>
                </a:cubicBezTo>
                <a:cubicBezTo>
                  <a:pt x="887041" y="653581"/>
                  <a:pt x="898084" y="197024"/>
                  <a:pt x="809082" y="9851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SWAP Operator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791580" y="4047455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564658" y="2957835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図形 5"/>
          <p:cNvCxnSpPr>
            <a:stCxn id="4" idx="0"/>
          </p:cNvCxnSpPr>
          <p:nvPr/>
        </p:nvCxnSpPr>
        <p:spPr>
          <a:xfrm rot="5400000" flipH="1" flipV="1">
            <a:off x="971600" y="3867435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図形 6"/>
          <p:cNvCxnSpPr/>
          <p:nvPr/>
        </p:nvCxnSpPr>
        <p:spPr>
          <a:xfrm rot="5400000" flipH="1" flipV="1">
            <a:off x="611560" y="4227475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図形 7"/>
          <p:cNvCxnSpPr/>
          <p:nvPr/>
        </p:nvCxnSpPr>
        <p:spPr>
          <a:xfrm rot="5400000" flipH="1" flipV="1">
            <a:off x="1384638" y="3137855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図形 8"/>
          <p:cNvCxnSpPr/>
          <p:nvPr/>
        </p:nvCxnSpPr>
        <p:spPr>
          <a:xfrm rot="5400000" flipH="1" flipV="1">
            <a:off x="1744678" y="2777815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 rot="18369218">
            <a:off x="998243" y="344347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・・・</a:t>
            </a:r>
            <a:endParaRPr kumimoji="1" lang="ja-JP" altLang="en-US" sz="1200" dirty="0"/>
          </a:p>
        </p:txBody>
      </p:sp>
      <p:sp>
        <p:nvSpPr>
          <p:cNvPr id="11" name="円/楕円 10"/>
          <p:cNvSpPr/>
          <p:nvPr/>
        </p:nvSpPr>
        <p:spPr>
          <a:xfrm>
            <a:off x="2773816" y="4047455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546894" y="2957835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図形 12"/>
          <p:cNvCxnSpPr>
            <a:stCxn id="11" idx="0"/>
          </p:cNvCxnSpPr>
          <p:nvPr/>
        </p:nvCxnSpPr>
        <p:spPr>
          <a:xfrm rot="5400000" flipH="1" flipV="1">
            <a:off x="2953836" y="3867435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図形 13"/>
          <p:cNvCxnSpPr/>
          <p:nvPr/>
        </p:nvCxnSpPr>
        <p:spPr>
          <a:xfrm rot="5400000" flipH="1" flipV="1">
            <a:off x="2593796" y="4227475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図形 14"/>
          <p:cNvCxnSpPr/>
          <p:nvPr/>
        </p:nvCxnSpPr>
        <p:spPr>
          <a:xfrm rot="5400000" flipH="1" flipV="1">
            <a:off x="3366874" y="3137855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図形 15"/>
          <p:cNvCxnSpPr/>
          <p:nvPr/>
        </p:nvCxnSpPr>
        <p:spPr>
          <a:xfrm rot="5400000" flipH="1" flipV="1">
            <a:off x="3726914" y="2777815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 rot="18369218">
            <a:off x="3086475" y="343832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・・・</a:t>
            </a:r>
            <a:endParaRPr kumimoji="1" lang="ja-JP" altLang="en-US" sz="1200" dirty="0"/>
          </a:p>
        </p:txBody>
      </p:sp>
      <p:sp>
        <p:nvSpPr>
          <p:cNvPr id="18" name="円/楕円 17"/>
          <p:cNvSpPr/>
          <p:nvPr/>
        </p:nvSpPr>
        <p:spPr>
          <a:xfrm>
            <a:off x="5586160" y="4047455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6304224" y="2931331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図形 19"/>
          <p:cNvCxnSpPr>
            <a:stCxn id="18" idx="0"/>
          </p:cNvCxnSpPr>
          <p:nvPr/>
        </p:nvCxnSpPr>
        <p:spPr>
          <a:xfrm rot="5400000" flipH="1" flipV="1">
            <a:off x="5766180" y="3867435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図形 20"/>
          <p:cNvCxnSpPr/>
          <p:nvPr/>
        </p:nvCxnSpPr>
        <p:spPr>
          <a:xfrm rot="5400000" flipH="1" flipV="1">
            <a:off x="5406140" y="4227475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図形 21"/>
          <p:cNvCxnSpPr/>
          <p:nvPr/>
        </p:nvCxnSpPr>
        <p:spPr>
          <a:xfrm rot="5400000" flipH="1" flipV="1">
            <a:off x="6124204" y="3111351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図形 22"/>
          <p:cNvCxnSpPr/>
          <p:nvPr/>
        </p:nvCxnSpPr>
        <p:spPr>
          <a:xfrm rot="5400000" flipH="1" flipV="1">
            <a:off x="6484244" y="2751311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7636372" y="4047455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8354436" y="2931331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図形 25"/>
          <p:cNvCxnSpPr>
            <a:stCxn id="24" idx="0"/>
          </p:cNvCxnSpPr>
          <p:nvPr/>
        </p:nvCxnSpPr>
        <p:spPr>
          <a:xfrm rot="5400000" flipH="1" flipV="1">
            <a:off x="7816392" y="3867435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図形 26"/>
          <p:cNvCxnSpPr/>
          <p:nvPr/>
        </p:nvCxnSpPr>
        <p:spPr>
          <a:xfrm rot="5400000" flipH="1" flipV="1">
            <a:off x="7456352" y="4227475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図形 27"/>
          <p:cNvCxnSpPr/>
          <p:nvPr/>
        </p:nvCxnSpPr>
        <p:spPr>
          <a:xfrm rot="5400000" flipH="1" flipV="1">
            <a:off x="8174416" y="3111351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図形 28"/>
          <p:cNvCxnSpPr/>
          <p:nvPr/>
        </p:nvCxnSpPr>
        <p:spPr>
          <a:xfrm rot="5400000" flipH="1" flipV="1">
            <a:off x="8534456" y="2751311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2068714" y="3065847"/>
            <a:ext cx="1201034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64" idx="3"/>
            <a:endCxn id="67" idx="1"/>
          </p:cNvCxnSpPr>
          <p:nvPr/>
        </p:nvCxnSpPr>
        <p:spPr>
          <a:xfrm>
            <a:off x="6711212" y="3368888"/>
            <a:ext cx="762134" cy="48904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endCxn id="65" idx="2"/>
          </p:cNvCxnSpPr>
          <p:nvPr/>
        </p:nvCxnSpPr>
        <p:spPr>
          <a:xfrm flipV="1">
            <a:off x="6088200" y="3353878"/>
            <a:ext cx="1995198" cy="76558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281404" y="4119463"/>
            <a:ext cx="1202364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>
          <a:xfrm>
            <a:off x="791580" y="6154418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1619672" y="5182310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図形 35"/>
          <p:cNvCxnSpPr>
            <a:stCxn id="34" idx="0"/>
          </p:cNvCxnSpPr>
          <p:nvPr/>
        </p:nvCxnSpPr>
        <p:spPr>
          <a:xfrm rot="5400000" flipH="1" flipV="1">
            <a:off x="971600" y="5974398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図形 36"/>
          <p:cNvCxnSpPr/>
          <p:nvPr/>
        </p:nvCxnSpPr>
        <p:spPr>
          <a:xfrm rot="5400000" flipH="1" flipV="1">
            <a:off x="611560" y="6334438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/>
          <p:nvPr/>
        </p:nvCxnSpPr>
        <p:spPr>
          <a:xfrm rot="5400000" flipH="1" flipV="1">
            <a:off x="1439652" y="5362330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図形 38"/>
          <p:cNvCxnSpPr/>
          <p:nvPr/>
        </p:nvCxnSpPr>
        <p:spPr>
          <a:xfrm rot="5400000" flipH="1" flipV="1">
            <a:off x="1799692" y="5002290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>
            <a:off x="3133856" y="5794378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図形 40"/>
          <p:cNvCxnSpPr>
            <a:stCxn id="40" idx="0"/>
          </p:cNvCxnSpPr>
          <p:nvPr/>
        </p:nvCxnSpPr>
        <p:spPr>
          <a:xfrm rot="5400000" flipH="1" flipV="1">
            <a:off x="3313876" y="5614358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図形 41"/>
          <p:cNvCxnSpPr/>
          <p:nvPr/>
        </p:nvCxnSpPr>
        <p:spPr>
          <a:xfrm rot="5400000" flipH="1" flipV="1">
            <a:off x="2953836" y="5974398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>
          <a:xfrm>
            <a:off x="5586160" y="6154418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6414252" y="5182310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図形 44"/>
          <p:cNvCxnSpPr>
            <a:stCxn id="43" idx="0"/>
          </p:cNvCxnSpPr>
          <p:nvPr/>
        </p:nvCxnSpPr>
        <p:spPr>
          <a:xfrm rot="5400000" flipH="1" flipV="1">
            <a:off x="5766180" y="5974398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図形 45"/>
          <p:cNvCxnSpPr/>
          <p:nvPr/>
        </p:nvCxnSpPr>
        <p:spPr>
          <a:xfrm rot="5400000" flipH="1" flipV="1">
            <a:off x="5406140" y="6334438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図形 46"/>
          <p:cNvCxnSpPr/>
          <p:nvPr/>
        </p:nvCxnSpPr>
        <p:spPr>
          <a:xfrm rot="5400000" flipH="1" flipV="1">
            <a:off x="6234232" y="5362330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図形 47"/>
          <p:cNvCxnSpPr/>
          <p:nvPr/>
        </p:nvCxnSpPr>
        <p:spPr>
          <a:xfrm rot="5400000" flipH="1" flipV="1">
            <a:off x="6594272" y="5002290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35" idx="6"/>
          </p:cNvCxnSpPr>
          <p:nvPr/>
        </p:nvCxnSpPr>
        <p:spPr>
          <a:xfrm flipV="1">
            <a:off x="1979712" y="5218314"/>
            <a:ext cx="902116" cy="144016"/>
          </a:xfrm>
          <a:prstGeom prst="line">
            <a:avLst/>
          </a:prstGeom>
          <a:ln w="25400">
            <a:gradFill>
              <a:gsLst>
                <a:gs pos="0">
                  <a:schemeClr val="tx1"/>
                </a:gs>
                <a:gs pos="50000">
                  <a:schemeClr val="tx1"/>
                </a:gs>
                <a:gs pos="100000">
                  <a:schemeClr val="bg1"/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71" idx="6"/>
            <a:endCxn id="69" idx="1"/>
          </p:cNvCxnSpPr>
          <p:nvPr/>
        </p:nvCxnSpPr>
        <p:spPr>
          <a:xfrm>
            <a:off x="6858516" y="5360233"/>
            <a:ext cx="940882" cy="24462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70" idx="6"/>
            <a:endCxn id="68" idx="2"/>
          </p:cNvCxnSpPr>
          <p:nvPr/>
        </p:nvCxnSpPr>
        <p:spPr>
          <a:xfrm flipV="1">
            <a:off x="1226974" y="6180921"/>
            <a:ext cx="1599840" cy="15142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2843808" y="500229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NULL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240328" y="6226426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NULL</a:t>
            </a:r>
            <a:endParaRPr kumimoji="1" lang="ja-JP" altLang="en-US" dirty="0"/>
          </a:p>
        </p:txBody>
      </p:sp>
      <p:cxnSp>
        <p:nvCxnSpPr>
          <p:cNvPr id="54" name="直線コネクタ 53"/>
          <p:cNvCxnSpPr>
            <a:stCxn id="43" idx="6"/>
            <a:endCxn id="53" idx="1"/>
          </p:cNvCxnSpPr>
          <p:nvPr/>
        </p:nvCxnSpPr>
        <p:spPr>
          <a:xfrm>
            <a:off x="5946200" y="6334438"/>
            <a:ext cx="1294128" cy="76654"/>
          </a:xfrm>
          <a:prstGeom prst="line">
            <a:avLst/>
          </a:prstGeom>
          <a:ln w="25400">
            <a:gradFill>
              <a:gsLst>
                <a:gs pos="0">
                  <a:schemeClr val="tx1"/>
                </a:gs>
                <a:gs pos="50000">
                  <a:schemeClr val="tx1"/>
                </a:gs>
                <a:gs pos="100000">
                  <a:schemeClr val="bg1"/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左右矢印 54"/>
          <p:cNvSpPr/>
          <p:nvPr/>
        </p:nvSpPr>
        <p:spPr>
          <a:xfrm>
            <a:off x="4249980" y="3471391"/>
            <a:ext cx="648072" cy="43204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左右矢印 55"/>
          <p:cNvSpPr/>
          <p:nvPr/>
        </p:nvSpPr>
        <p:spPr>
          <a:xfrm>
            <a:off x="4249980" y="5578354"/>
            <a:ext cx="648072" cy="43204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7926420" y="5794378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図形 57"/>
          <p:cNvCxnSpPr>
            <a:stCxn id="57" idx="0"/>
          </p:cNvCxnSpPr>
          <p:nvPr/>
        </p:nvCxnSpPr>
        <p:spPr>
          <a:xfrm rot="5400000" flipH="1" flipV="1">
            <a:off x="8106440" y="5614358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図形 58"/>
          <p:cNvCxnSpPr/>
          <p:nvPr/>
        </p:nvCxnSpPr>
        <p:spPr>
          <a:xfrm rot="5400000" flipH="1" flipV="1">
            <a:off x="7746400" y="5974398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 rot="18369218">
            <a:off x="5898819" y="344347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・・・</a:t>
            </a:r>
            <a:endParaRPr kumimoji="1" lang="ja-JP" altLang="en-US" sz="1200" dirty="0"/>
          </a:p>
        </p:txBody>
      </p:sp>
      <p:sp>
        <p:nvSpPr>
          <p:cNvPr id="73" name="テキスト ボックス 72"/>
          <p:cNvSpPr txBox="1"/>
          <p:nvPr/>
        </p:nvSpPr>
        <p:spPr>
          <a:xfrm rot="18369218">
            <a:off x="7987051" y="343832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・・・</a:t>
            </a:r>
            <a:endParaRPr kumimoji="1" lang="ja-JP" altLang="en-US" sz="1200" dirty="0"/>
          </a:p>
        </p:txBody>
      </p:sp>
      <p:sp>
        <p:nvSpPr>
          <p:cNvPr id="74" name="テキスト ボックス 73"/>
          <p:cNvSpPr txBox="1"/>
          <p:nvPr/>
        </p:nvSpPr>
        <p:spPr>
          <a:xfrm rot="18369218">
            <a:off x="1105523" y="562245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・・・</a:t>
            </a:r>
            <a:endParaRPr kumimoji="1" lang="ja-JP" altLang="en-US" sz="1200" dirty="0"/>
          </a:p>
        </p:txBody>
      </p:sp>
      <p:sp>
        <p:nvSpPr>
          <p:cNvPr id="75" name="テキスト ボックス 74"/>
          <p:cNvSpPr txBox="1"/>
          <p:nvPr/>
        </p:nvSpPr>
        <p:spPr>
          <a:xfrm rot="18369218">
            <a:off x="5898819" y="56173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・・・</a:t>
            </a:r>
            <a:endParaRPr kumimoji="1" lang="ja-JP" altLang="en-US" sz="12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07504" y="2319263"/>
            <a:ext cx="1170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SWAP-1</a:t>
            </a:r>
            <a:endParaRPr kumimoji="1" lang="ja-JP" altLang="en-US" sz="24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07504" y="4695527"/>
            <a:ext cx="1170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SWAP-2</a:t>
            </a:r>
            <a:endParaRPr kumimoji="1" lang="ja-JP" altLang="en-US" sz="2400" dirty="0"/>
          </a:p>
        </p:txBody>
      </p:sp>
      <p:sp>
        <p:nvSpPr>
          <p:cNvPr id="78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Swap the counterparts of two alignments</a:t>
            </a:r>
            <a:endParaRPr kumimoji="1" lang="ja-JP" altLang="en-US" dirty="0"/>
          </a:p>
        </p:txBody>
      </p:sp>
      <p:sp>
        <p:nvSpPr>
          <p:cNvPr id="79" name="スライド番号プレースホルダ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円/楕円 22"/>
          <p:cNvSpPr/>
          <p:nvPr/>
        </p:nvSpPr>
        <p:spPr>
          <a:xfrm>
            <a:off x="1223061" y="4184456"/>
            <a:ext cx="520790" cy="53002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3010402" y="4180182"/>
            <a:ext cx="520790" cy="53002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TOGGLE Operator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Remove existing alignment or add new alignment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295636" y="4257092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図形 4"/>
          <p:cNvCxnSpPr/>
          <p:nvPr/>
        </p:nvCxnSpPr>
        <p:spPr>
          <a:xfrm rot="5400000" flipH="1" flipV="1">
            <a:off x="1115616" y="4437112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図形 5"/>
          <p:cNvCxnSpPr/>
          <p:nvPr/>
        </p:nvCxnSpPr>
        <p:spPr>
          <a:xfrm rot="5400000" flipH="1" flipV="1">
            <a:off x="1475656" y="4077072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3095836" y="4257092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図形 7"/>
          <p:cNvCxnSpPr/>
          <p:nvPr/>
        </p:nvCxnSpPr>
        <p:spPr>
          <a:xfrm rot="5400000" flipH="1" flipV="1">
            <a:off x="2915816" y="4437112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図形 8"/>
          <p:cNvCxnSpPr/>
          <p:nvPr/>
        </p:nvCxnSpPr>
        <p:spPr>
          <a:xfrm rot="5400000" flipH="1" flipV="1">
            <a:off x="3275856" y="4077072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5868143" y="4257092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図形 10"/>
          <p:cNvCxnSpPr/>
          <p:nvPr/>
        </p:nvCxnSpPr>
        <p:spPr>
          <a:xfrm rot="5400000" flipH="1" flipV="1">
            <a:off x="5688123" y="4437112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図形 11"/>
          <p:cNvCxnSpPr/>
          <p:nvPr/>
        </p:nvCxnSpPr>
        <p:spPr>
          <a:xfrm rot="5400000" flipH="1" flipV="1">
            <a:off x="6048163" y="4077072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12"/>
          <p:cNvSpPr/>
          <p:nvPr/>
        </p:nvSpPr>
        <p:spPr>
          <a:xfrm>
            <a:off x="7812359" y="4257092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図形 13"/>
          <p:cNvCxnSpPr/>
          <p:nvPr/>
        </p:nvCxnSpPr>
        <p:spPr>
          <a:xfrm rot="5400000" flipH="1" flipV="1">
            <a:off x="7632339" y="4437112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図形 14"/>
          <p:cNvCxnSpPr/>
          <p:nvPr/>
        </p:nvCxnSpPr>
        <p:spPr>
          <a:xfrm rot="5400000" flipH="1" flipV="1">
            <a:off x="7992379" y="4077072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23" idx="7"/>
            <a:endCxn id="24" idx="1"/>
          </p:cNvCxnSpPr>
          <p:nvPr/>
        </p:nvCxnSpPr>
        <p:spPr>
          <a:xfrm rot="5400000" flipH="1" flipV="1">
            <a:off x="2374989" y="3550396"/>
            <a:ext cx="4274" cy="14190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左右矢印 16"/>
          <p:cNvSpPr/>
          <p:nvPr/>
        </p:nvSpPr>
        <p:spPr>
          <a:xfrm>
            <a:off x="4247964" y="4221088"/>
            <a:ext cx="648072" cy="43204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stCxn id="10" idx="6"/>
            <a:endCxn id="19" idx="1"/>
          </p:cNvCxnSpPr>
          <p:nvPr/>
        </p:nvCxnSpPr>
        <p:spPr>
          <a:xfrm>
            <a:off x="6228183" y="4437112"/>
            <a:ext cx="511344" cy="103366"/>
          </a:xfrm>
          <a:prstGeom prst="line">
            <a:avLst/>
          </a:prstGeom>
          <a:ln w="25400">
            <a:gradFill>
              <a:gsLst>
                <a:gs pos="0">
                  <a:schemeClr val="tx1"/>
                </a:gs>
                <a:gs pos="50000">
                  <a:schemeClr val="tx1"/>
                </a:gs>
                <a:gs pos="100000">
                  <a:schemeClr val="bg1"/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739527" y="4355812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NULL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95511" y="3923764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NULL</a:t>
            </a:r>
            <a:endParaRPr kumimoji="1" lang="ja-JP" altLang="en-US" dirty="0"/>
          </a:p>
        </p:txBody>
      </p:sp>
      <p:cxnSp>
        <p:nvCxnSpPr>
          <p:cNvPr id="21" name="直線コネクタ 20"/>
          <p:cNvCxnSpPr>
            <a:stCxn id="13" idx="1"/>
            <a:endCxn id="20" idx="3"/>
          </p:cNvCxnSpPr>
          <p:nvPr/>
        </p:nvCxnSpPr>
        <p:spPr>
          <a:xfrm rot="16200000" flipV="1">
            <a:off x="7467999" y="3912731"/>
            <a:ext cx="201389" cy="592787"/>
          </a:xfrm>
          <a:prstGeom prst="line">
            <a:avLst/>
          </a:prstGeom>
          <a:ln w="25400">
            <a:gradFill>
              <a:gsLst>
                <a:gs pos="0">
                  <a:schemeClr val="tx1"/>
                </a:gs>
                <a:gs pos="50000">
                  <a:schemeClr val="tx1"/>
                </a:gs>
                <a:gs pos="100000">
                  <a:schemeClr val="bg1"/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07504" y="3356992"/>
            <a:ext cx="1198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TOGGLE</a:t>
            </a:r>
            <a:endParaRPr kumimoji="1" lang="ja-JP" altLang="en-US" sz="2400" dirty="0"/>
          </a:p>
        </p:txBody>
      </p:sp>
      <p:sp>
        <p:nvSpPr>
          <p:cNvPr id="25" name="スライド番号プレースホル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フリーフォーム 36"/>
          <p:cNvSpPr/>
          <p:nvPr/>
        </p:nvSpPr>
        <p:spPr>
          <a:xfrm>
            <a:off x="1264357" y="4677003"/>
            <a:ext cx="762395" cy="904992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  <a:gd name="connsiteX0" fmla="*/ 786297 w 883244"/>
              <a:gd name="connsiteY0" fmla="*/ 98512 h 842075"/>
              <a:gd name="connsiteX1" fmla="*/ 233018 w 883244"/>
              <a:gd name="connsiteY1" fmla="*/ 146923 h 842075"/>
              <a:gd name="connsiteX2" fmla="*/ 89002 w 883244"/>
              <a:gd name="connsiteY2" fmla="*/ 722986 h 842075"/>
              <a:gd name="connsiteX3" fmla="*/ 767028 w 883244"/>
              <a:gd name="connsiteY3" fmla="*/ 737996 h 842075"/>
              <a:gd name="connsiteX4" fmla="*/ 786297 w 883244"/>
              <a:gd name="connsiteY4" fmla="*/ 98512 h 842075"/>
              <a:gd name="connsiteX0" fmla="*/ 790473 w 912480"/>
              <a:gd name="connsiteY0" fmla="*/ 55668 h 735731"/>
              <a:gd name="connsiteX1" fmla="*/ 237194 w 912480"/>
              <a:gd name="connsiteY1" fmla="*/ 104079 h 735731"/>
              <a:gd name="connsiteX2" fmla="*/ 93178 w 912480"/>
              <a:gd name="connsiteY2" fmla="*/ 680142 h 735731"/>
              <a:gd name="connsiteX3" fmla="*/ 796264 w 912480"/>
              <a:gd name="connsiteY3" fmla="*/ 437615 h 735731"/>
              <a:gd name="connsiteX4" fmla="*/ 790473 w 912480"/>
              <a:gd name="connsiteY4" fmla="*/ 55668 h 735731"/>
              <a:gd name="connsiteX0" fmla="*/ 636323 w 729501"/>
              <a:gd name="connsiteY0" fmla="*/ 55589 h 565133"/>
              <a:gd name="connsiteX1" fmla="*/ 83044 w 729501"/>
              <a:gd name="connsiteY1" fmla="*/ 104000 h 565133"/>
              <a:gd name="connsiteX2" fmla="*/ 138058 w 729501"/>
              <a:gd name="connsiteY2" fmla="*/ 509544 h 565133"/>
              <a:gd name="connsiteX3" fmla="*/ 642114 w 729501"/>
              <a:gd name="connsiteY3" fmla="*/ 437536 h 565133"/>
              <a:gd name="connsiteX4" fmla="*/ 636323 w 729501"/>
              <a:gd name="connsiteY4" fmla="*/ 55589 h 565133"/>
              <a:gd name="connsiteX0" fmla="*/ 570273 w 659108"/>
              <a:gd name="connsiteY0" fmla="*/ 60007 h 573969"/>
              <a:gd name="connsiteX1" fmla="*/ 144017 w 659108"/>
              <a:gd name="connsiteY1" fmla="*/ 81914 h 573969"/>
              <a:gd name="connsiteX2" fmla="*/ 72008 w 659108"/>
              <a:gd name="connsiteY2" fmla="*/ 513962 h 573969"/>
              <a:gd name="connsiteX3" fmla="*/ 576064 w 659108"/>
              <a:gd name="connsiteY3" fmla="*/ 441954 h 573969"/>
              <a:gd name="connsiteX4" fmla="*/ 570273 w 659108"/>
              <a:gd name="connsiteY4" fmla="*/ 60007 h 573969"/>
              <a:gd name="connsiteX0" fmla="*/ 653316 w 749326"/>
              <a:gd name="connsiteY0" fmla="*/ 48005 h 549965"/>
              <a:gd name="connsiteX1" fmla="*/ 83044 w 749326"/>
              <a:gd name="connsiteY1" fmla="*/ 141920 h 549965"/>
              <a:gd name="connsiteX2" fmla="*/ 155051 w 749326"/>
              <a:gd name="connsiteY2" fmla="*/ 501960 h 549965"/>
              <a:gd name="connsiteX3" fmla="*/ 659107 w 749326"/>
              <a:gd name="connsiteY3" fmla="*/ 429952 h 549965"/>
              <a:gd name="connsiteX4" fmla="*/ 653316 w 749326"/>
              <a:gd name="connsiteY4" fmla="*/ 48005 h 549965"/>
              <a:gd name="connsiteX0" fmla="*/ 653316 w 749326"/>
              <a:gd name="connsiteY0" fmla="*/ 144151 h 646111"/>
              <a:gd name="connsiteX1" fmla="*/ 83044 w 749326"/>
              <a:gd name="connsiteY1" fmla="*/ 238066 h 646111"/>
              <a:gd name="connsiteX2" fmla="*/ 155051 w 749326"/>
              <a:gd name="connsiteY2" fmla="*/ 598106 h 646111"/>
              <a:gd name="connsiteX3" fmla="*/ 659107 w 749326"/>
              <a:gd name="connsiteY3" fmla="*/ 526098 h 646111"/>
              <a:gd name="connsiteX4" fmla="*/ 653316 w 749326"/>
              <a:gd name="connsiteY4" fmla="*/ 144151 h 646111"/>
              <a:gd name="connsiteX0" fmla="*/ 666282 w 767118"/>
              <a:gd name="connsiteY0" fmla="*/ 144151 h 790127"/>
              <a:gd name="connsiteX1" fmla="*/ 96010 w 767118"/>
              <a:gd name="connsiteY1" fmla="*/ 238066 h 790127"/>
              <a:gd name="connsiteX2" fmla="*/ 96010 w 767118"/>
              <a:gd name="connsiteY2" fmla="*/ 742122 h 790127"/>
              <a:gd name="connsiteX3" fmla="*/ 672073 w 767118"/>
              <a:gd name="connsiteY3" fmla="*/ 526098 h 790127"/>
              <a:gd name="connsiteX4" fmla="*/ 666282 w 767118"/>
              <a:gd name="connsiteY4" fmla="*/ 144151 h 790127"/>
              <a:gd name="connsiteX0" fmla="*/ 737325 w 838161"/>
              <a:gd name="connsiteY0" fmla="*/ 144151 h 778126"/>
              <a:gd name="connsiteX1" fmla="*/ 95045 w 838161"/>
              <a:gd name="connsiteY1" fmla="*/ 310074 h 778126"/>
              <a:gd name="connsiteX2" fmla="*/ 167053 w 838161"/>
              <a:gd name="connsiteY2" fmla="*/ 742122 h 778126"/>
              <a:gd name="connsiteX3" fmla="*/ 743116 w 838161"/>
              <a:gd name="connsiteY3" fmla="*/ 526098 h 778126"/>
              <a:gd name="connsiteX4" fmla="*/ 737325 w 838161"/>
              <a:gd name="connsiteY4" fmla="*/ 144151 h 778126"/>
              <a:gd name="connsiteX0" fmla="*/ 1329547 w 1425557"/>
              <a:gd name="connsiteY0" fmla="*/ 144151 h 1440294"/>
              <a:gd name="connsiteX1" fmla="*/ 179648 w 1425557"/>
              <a:gd name="connsiteY1" fmla="*/ 972242 h 1440294"/>
              <a:gd name="connsiteX2" fmla="*/ 251656 w 1425557"/>
              <a:gd name="connsiteY2" fmla="*/ 1404290 h 1440294"/>
              <a:gd name="connsiteX3" fmla="*/ 827719 w 1425557"/>
              <a:gd name="connsiteY3" fmla="*/ 1188266 h 1440294"/>
              <a:gd name="connsiteX4" fmla="*/ 1329547 w 1425557"/>
              <a:gd name="connsiteY4" fmla="*/ 144151 h 1440294"/>
              <a:gd name="connsiteX0" fmla="*/ 1078262 w 1174272"/>
              <a:gd name="connsiteY0" fmla="*/ 144151 h 1530304"/>
              <a:gd name="connsiteX1" fmla="*/ 574206 w 1174272"/>
              <a:gd name="connsiteY1" fmla="*/ 432183 h 1530304"/>
              <a:gd name="connsiteX2" fmla="*/ 371 w 1174272"/>
              <a:gd name="connsiteY2" fmla="*/ 1404290 h 1530304"/>
              <a:gd name="connsiteX3" fmla="*/ 576434 w 1174272"/>
              <a:gd name="connsiteY3" fmla="*/ 1188266 h 1530304"/>
              <a:gd name="connsiteX4" fmla="*/ 1078262 w 1174272"/>
              <a:gd name="connsiteY4" fmla="*/ 144151 h 1530304"/>
              <a:gd name="connsiteX0" fmla="*/ 588065 w 684075"/>
              <a:gd name="connsiteY0" fmla="*/ 144151 h 1308279"/>
              <a:gd name="connsiteX1" fmla="*/ 84009 w 684075"/>
              <a:gd name="connsiteY1" fmla="*/ 432183 h 1308279"/>
              <a:gd name="connsiteX2" fmla="*/ 84008 w 684075"/>
              <a:gd name="connsiteY2" fmla="*/ 864231 h 1308279"/>
              <a:gd name="connsiteX3" fmla="*/ 86237 w 684075"/>
              <a:gd name="connsiteY3" fmla="*/ 1188266 h 1308279"/>
              <a:gd name="connsiteX4" fmla="*/ 588065 w 684075"/>
              <a:gd name="connsiteY4" fmla="*/ 144151 h 1308279"/>
              <a:gd name="connsiteX0" fmla="*/ 588065 w 684075"/>
              <a:gd name="connsiteY0" fmla="*/ 144151 h 924238"/>
              <a:gd name="connsiteX1" fmla="*/ 84009 w 684075"/>
              <a:gd name="connsiteY1" fmla="*/ 432183 h 924238"/>
              <a:gd name="connsiteX2" fmla="*/ 84008 w 684075"/>
              <a:gd name="connsiteY2" fmla="*/ 864231 h 924238"/>
              <a:gd name="connsiteX3" fmla="*/ 516056 w 684075"/>
              <a:gd name="connsiteY3" fmla="*/ 792224 h 924238"/>
              <a:gd name="connsiteX4" fmla="*/ 588065 w 684075"/>
              <a:gd name="connsiteY4" fmla="*/ 144151 h 924238"/>
              <a:gd name="connsiteX0" fmla="*/ 613928 w 709938"/>
              <a:gd name="connsiteY0" fmla="*/ 144151 h 904992"/>
              <a:gd name="connsiteX1" fmla="*/ 109872 w 709938"/>
              <a:gd name="connsiteY1" fmla="*/ 432183 h 904992"/>
              <a:gd name="connsiteX2" fmla="*/ 72008 w 709938"/>
              <a:gd name="connsiteY2" fmla="*/ 820756 h 904992"/>
              <a:gd name="connsiteX3" fmla="*/ 541919 w 709938"/>
              <a:gd name="connsiteY3" fmla="*/ 792224 h 904992"/>
              <a:gd name="connsiteX4" fmla="*/ 613928 w 709938"/>
              <a:gd name="connsiteY4" fmla="*/ 144151 h 904992"/>
              <a:gd name="connsiteX0" fmla="*/ 605746 w 701756"/>
              <a:gd name="connsiteY0" fmla="*/ 144151 h 904992"/>
              <a:gd name="connsiteX1" fmla="*/ 101690 w 701756"/>
              <a:gd name="connsiteY1" fmla="*/ 432183 h 904992"/>
              <a:gd name="connsiteX2" fmla="*/ 63826 w 701756"/>
              <a:gd name="connsiteY2" fmla="*/ 820756 h 904992"/>
              <a:gd name="connsiteX3" fmla="*/ 533737 w 701756"/>
              <a:gd name="connsiteY3" fmla="*/ 792224 h 904992"/>
              <a:gd name="connsiteX4" fmla="*/ 605746 w 701756"/>
              <a:gd name="connsiteY4" fmla="*/ 144151 h 904992"/>
              <a:gd name="connsiteX0" fmla="*/ 666385 w 762395"/>
              <a:gd name="connsiteY0" fmla="*/ 144151 h 904992"/>
              <a:gd name="connsiteX1" fmla="*/ 90320 w 762395"/>
              <a:gd name="connsiteY1" fmla="*/ 432184 h 904992"/>
              <a:gd name="connsiteX2" fmla="*/ 124465 w 762395"/>
              <a:gd name="connsiteY2" fmla="*/ 820756 h 904992"/>
              <a:gd name="connsiteX3" fmla="*/ 594376 w 762395"/>
              <a:gd name="connsiteY3" fmla="*/ 792224 h 904992"/>
              <a:gd name="connsiteX4" fmla="*/ 666385 w 762395"/>
              <a:gd name="connsiteY4" fmla="*/ 144151 h 90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395" h="904992">
                <a:moveTo>
                  <a:pt x="666385" y="144151"/>
                </a:moveTo>
                <a:cubicBezTo>
                  <a:pt x="502357" y="0"/>
                  <a:pt x="180640" y="319416"/>
                  <a:pt x="90320" y="432184"/>
                </a:cubicBezTo>
                <a:cubicBezTo>
                  <a:pt x="0" y="544952"/>
                  <a:pt x="60639" y="665347"/>
                  <a:pt x="124465" y="820756"/>
                </a:cubicBezTo>
                <a:cubicBezTo>
                  <a:pt x="196473" y="880763"/>
                  <a:pt x="504056" y="904992"/>
                  <a:pt x="594376" y="792224"/>
                </a:cubicBezTo>
                <a:cubicBezTo>
                  <a:pt x="684696" y="679456"/>
                  <a:pt x="762395" y="192156"/>
                  <a:pt x="666385" y="144151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/>
          <p:cNvSpPr/>
          <p:nvPr/>
        </p:nvSpPr>
        <p:spPr>
          <a:xfrm>
            <a:off x="2737812" y="4959662"/>
            <a:ext cx="898084" cy="869605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84" h="869605">
                <a:moveTo>
                  <a:pt x="809082" y="98512"/>
                </a:moveTo>
                <a:cubicBezTo>
                  <a:pt x="720080" y="0"/>
                  <a:pt x="353031" y="62508"/>
                  <a:pt x="233018" y="170520"/>
                </a:cubicBezTo>
                <a:cubicBezTo>
                  <a:pt x="113005" y="278532"/>
                  <a:pt x="0" y="648071"/>
                  <a:pt x="89002" y="746583"/>
                </a:cubicBezTo>
                <a:cubicBezTo>
                  <a:pt x="178004" y="845095"/>
                  <a:pt x="647015" y="869605"/>
                  <a:pt x="767028" y="761593"/>
                </a:cubicBezTo>
                <a:cubicBezTo>
                  <a:pt x="887041" y="653581"/>
                  <a:pt x="898084" y="197024"/>
                  <a:pt x="809082" y="9851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/>
          <p:cNvSpPr/>
          <p:nvPr/>
        </p:nvSpPr>
        <p:spPr>
          <a:xfrm>
            <a:off x="5510120" y="4677004"/>
            <a:ext cx="1189923" cy="1344284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  <a:gd name="connsiteX0" fmla="*/ 786297 w 883244"/>
              <a:gd name="connsiteY0" fmla="*/ 98512 h 842075"/>
              <a:gd name="connsiteX1" fmla="*/ 233018 w 883244"/>
              <a:gd name="connsiteY1" fmla="*/ 146923 h 842075"/>
              <a:gd name="connsiteX2" fmla="*/ 89002 w 883244"/>
              <a:gd name="connsiteY2" fmla="*/ 722986 h 842075"/>
              <a:gd name="connsiteX3" fmla="*/ 767028 w 883244"/>
              <a:gd name="connsiteY3" fmla="*/ 737996 h 842075"/>
              <a:gd name="connsiteX4" fmla="*/ 786297 w 883244"/>
              <a:gd name="connsiteY4" fmla="*/ 98512 h 842075"/>
              <a:gd name="connsiteX0" fmla="*/ 790473 w 912480"/>
              <a:gd name="connsiteY0" fmla="*/ 55668 h 735731"/>
              <a:gd name="connsiteX1" fmla="*/ 237194 w 912480"/>
              <a:gd name="connsiteY1" fmla="*/ 104079 h 735731"/>
              <a:gd name="connsiteX2" fmla="*/ 93178 w 912480"/>
              <a:gd name="connsiteY2" fmla="*/ 680142 h 735731"/>
              <a:gd name="connsiteX3" fmla="*/ 796264 w 912480"/>
              <a:gd name="connsiteY3" fmla="*/ 437615 h 735731"/>
              <a:gd name="connsiteX4" fmla="*/ 790473 w 912480"/>
              <a:gd name="connsiteY4" fmla="*/ 55668 h 735731"/>
              <a:gd name="connsiteX0" fmla="*/ 636323 w 729501"/>
              <a:gd name="connsiteY0" fmla="*/ 55589 h 565133"/>
              <a:gd name="connsiteX1" fmla="*/ 83044 w 729501"/>
              <a:gd name="connsiteY1" fmla="*/ 104000 h 565133"/>
              <a:gd name="connsiteX2" fmla="*/ 138058 w 729501"/>
              <a:gd name="connsiteY2" fmla="*/ 509544 h 565133"/>
              <a:gd name="connsiteX3" fmla="*/ 642114 w 729501"/>
              <a:gd name="connsiteY3" fmla="*/ 437536 h 565133"/>
              <a:gd name="connsiteX4" fmla="*/ 636323 w 729501"/>
              <a:gd name="connsiteY4" fmla="*/ 55589 h 565133"/>
              <a:gd name="connsiteX0" fmla="*/ 570273 w 659108"/>
              <a:gd name="connsiteY0" fmla="*/ 60007 h 573969"/>
              <a:gd name="connsiteX1" fmla="*/ 144017 w 659108"/>
              <a:gd name="connsiteY1" fmla="*/ 81914 h 573969"/>
              <a:gd name="connsiteX2" fmla="*/ 72008 w 659108"/>
              <a:gd name="connsiteY2" fmla="*/ 513962 h 573969"/>
              <a:gd name="connsiteX3" fmla="*/ 576064 w 659108"/>
              <a:gd name="connsiteY3" fmla="*/ 441954 h 573969"/>
              <a:gd name="connsiteX4" fmla="*/ 570273 w 659108"/>
              <a:gd name="connsiteY4" fmla="*/ 60007 h 573969"/>
              <a:gd name="connsiteX0" fmla="*/ 653316 w 749326"/>
              <a:gd name="connsiteY0" fmla="*/ 48005 h 549965"/>
              <a:gd name="connsiteX1" fmla="*/ 83044 w 749326"/>
              <a:gd name="connsiteY1" fmla="*/ 141920 h 549965"/>
              <a:gd name="connsiteX2" fmla="*/ 155051 w 749326"/>
              <a:gd name="connsiteY2" fmla="*/ 501960 h 549965"/>
              <a:gd name="connsiteX3" fmla="*/ 659107 w 749326"/>
              <a:gd name="connsiteY3" fmla="*/ 429952 h 549965"/>
              <a:gd name="connsiteX4" fmla="*/ 653316 w 749326"/>
              <a:gd name="connsiteY4" fmla="*/ 48005 h 549965"/>
              <a:gd name="connsiteX0" fmla="*/ 653316 w 749326"/>
              <a:gd name="connsiteY0" fmla="*/ 144151 h 646111"/>
              <a:gd name="connsiteX1" fmla="*/ 83044 w 749326"/>
              <a:gd name="connsiteY1" fmla="*/ 238066 h 646111"/>
              <a:gd name="connsiteX2" fmla="*/ 155051 w 749326"/>
              <a:gd name="connsiteY2" fmla="*/ 598106 h 646111"/>
              <a:gd name="connsiteX3" fmla="*/ 659107 w 749326"/>
              <a:gd name="connsiteY3" fmla="*/ 526098 h 646111"/>
              <a:gd name="connsiteX4" fmla="*/ 653316 w 749326"/>
              <a:gd name="connsiteY4" fmla="*/ 144151 h 646111"/>
              <a:gd name="connsiteX0" fmla="*/ 666282 w 767118"/>
              <a:gd name="connsiteY0" fmla="*/ 144151 h 790127"/>
              <a:gd name="connsiteX1" fmla="*/ 96010 w 767118"/>
              <a:gd name="connsiteY1" fmla="*/ 238066 h 790127"/>
              <a:gd name="connsiteX2" fmla="*/ 96010 w 767118"/>
              <a:gd name="connsiteY2" fmla="*/ 742122 h 790127"/>
              <a:gd name="connsiteX3" fmla="*/ 672073 w 767118"/>
              <a:gd name="connsiteY3" fmla="*/ 526098 h 790127"/>
              <a:gd name="connsiteX4" fmla="*/ 666282 w 767118"/>
              <a:gd name="connsiteY4" fmla="*/ 144151 h 790127"/>
              <a:gd name="connsiteX0" fmla="*/ 737325 w 838161"/>
              <a:gd name="connsiteY0" fmla="*/ 144151 h 778126"/>
              <a:gd name="connsiteX1" fmla="*/ 95045 w 838161"/>
              <a:gd name="connsiteY1" fmla="*/ 310074 h 778126"/>
              <a:gd name="connsiteX2" fmla="*/ 167053 w 838161"/>
              <a:gd name="connsiteY2" fmla="*/ 742122 h 778126"/>
              <a:gd name="connsiteX3" fmla="*/ 743116 w 838161"/>
              <a:gd name="connsiteY3" fmla="*/ 526098 h 778126"/>
              <a:gd name="connsiteX4" fmla="*/ 737325 w 838161"/>
              <a:gd name="connsiteY4" fmla="*/ 144151 h 778126"/>
              <a:gd name="connsiteX0" fmla="*/ 1080121 w 1176131"/>
              <a:gd name="connsiteY0" fmla="*/ 144151 h 1188267"/>
              <a:gd name="connsiteX1" fmla="*/ 144016 w 1176131"/>
              <a:gd name="connsiteY1" fmla="*/ 720215 h 1188267"/>
              <a:gd name="connsiteX2" fmla="*/ 216024 w 1176131"/>
              <a:gd name="connsiteY2" fmla="*/ 1152263 h 1188267"/>
              <a:gd name="connsiteX3" fmla="*/ 792087 w 1176131"/>
              <a:gd name="connsiteY3" fmla="*/ 936239 h 1188267"/>
              <a:gd name="connsiteX4" fmla="*/ 1080121 w 1176131"/>
              <a:gd name="connsiteY4" fmla="*/ 144151 h 1188267"/>
              <a:gd name="connsiteX0" fmla="*/ 1080121 w 1296145"/>
              <a:gd name="connsiteY0" fmla="*/ 144151 h 1176266"/>
              <a:gd name="connsiteX1" fmla="*/ 144016 w 1296145"/>
              <a:gd name="connsiteY1" fmla="*/ 720215 h 1176266"/>
              <a:gd name="connsiteX2" fmla="*/ 216024 w 1296145"/>
              <a:gd name="connsiteY2" fmla="*/ 1152263 h 1176266"/>
              <a:gd name="connsiteX3" fmla="*/ 1152129 w 1296145"/>
              <a:gd name="connsiteY3" fmla="*/ 576200 h 1176266"/>
              <a:gd name="connsiteX4" fmla="*/ 1080121 w 1296145"/>
              <a:gd name="connsiteY4" fmla="*/ 144151 h 1176266"/>
              <a:gd name="connsiteX0" fmla="*/ 1056118 w 1248139"/>
              <a:gd name="connsiteY0" fmla="*/ 144151 h 1176267"/>
              <a:gd name="connsiteX1" fmla="*/ 120013 w 1248139"/>
              <a:gd name="connsiteY1" fmla="*/ 720215 h 1176267"/>
              <a:gd name="connsiteX2" fmla="*/ 336038 w 1248139"/>
              <a:gd name="connsiteY2" fmla="*/ 1152264 h 1176267"/>
              <a:gd name="connsiteX3" fmla="*/ 1128126 w 1248139"/>
              <a:gd name="connsiteY3" fmla="*/ 576200 h 1176267"/>
              <a:gd name="connsiteX4" fmla="*/ 1056118 w 1248139"/>
              <a:gd name="connsiteY4" fmla="*/ 144151 h 1176267"/>
              <a:gd name="connsiteX0" fmla="*/ 1056118 w 1164130"/>
              <a:gd name="connsiteY0" fmla="*/ 144151 h 1188268"/>
              <a:gd name="connsiteX1" fmla="*/ 120013 w 1164130"/>
              <a:gd name="connsiteY1" fmla="*/ 720215 h 1188268"/>
              <a:gd name="connsiteX2" fmla="*/ 336038 w 1164130"/>
              <a:gd name="connsiteY2" fmla="*/ 1152264 h 1188268"/>
              <a:gd name="connsiteX3" fmla="*/ 840094 w 1164130"/>
              <a:gd name="connsiteY3" fmla="*/ 936240 h 1188268"/>
              <a:gd name="connsiteX4" fmla="*/ 1128126 w 1164130"/>
              <a:gd name="connsiteY4" fmla="*/ 576200 h 1188268"/>
              <a:gd name="connsiteX5" fmla="*/ 1056118 w 1164130"/>
              <a:gd name="connsiteY5" fmla="*/ 144151 h 1188268"/>
              <a:gd name="connsiteX0" fmla="*/ 1056118 w 1345941"/>
              <a:gd name="connsiteY0" fmla="*/ 144151 h 1188268"/>
              <a:gd name="connsiteX1" fmla="*/ 120013 w 1345941"/>
              <a:gd name="connsiteY1" fmla="*/ 720215 h 1188268"/>
              <a:gd name="connsiteX2" fmla="*/ 336038 w 1345941"/>
              <a:gd name="connsiteY2" fmla="*/ 1152264 h 1188268"/>
              <a:gd name="connsiteX3" fmla="*/ 840094 w 1345941"/>
              <a:gd name="connsiteY3" fmla="*/ 936240 h 1188268"/>
              <a:gd name="connsiteX4" fmla="*/ 1128126 w 1345941"/>
              <a:gd name="connsiteY4" fmla="*/ 576200 h 1188268"/>
              <a:gd name="connsiteX5" fmla="*/ 1056118 w 1345941"/>
              <a:gd name="connsiteY5" fmla="*/ 144151 h 1188268"/>
              <a:gd name="connsiteX0" fmla="*/ 1028487 w 1318310"/>
              <a:gd name="connsiteY0" fmla="*/ 144151 h 1080256"/>
              <a:gd name="connsiteX1" fmla="*/ 92382 w 1318310"/>
              <a:gd name="connsiteY1" fmla="*/ 720215 h 1080256"/>
              <a:gd name="connsiteX2" fmla="*/ 474195 w 1318310"/>
              <a:gd name="connsiteY2" fmla="*/ 1044252 h 1080256"/>
              <a:gd name="connsiteX3" fmla="*/ 812463 w 1318310"/>
              <a:gd name="connsiteY3" fmla="*/ 936240 h 1080256"/>
              <a:gd name="connsiteX4" fmla="*/ 1100495 w 1318310"/>
              <a:gd name="connsiteY4" fmla="*/ 576200 h 1080256"/>
              <a:gd name="connsiteX5" fmla="*/ 1028487 w 1318310"/>
              <a:gd name="connsiteY5" fmla="*/ 144151 h 1080256"/>
              <a:gd name="connsiteX0" fmla="*/ 790691 w 1080514"/>
              <a:gd name="connsiteY0" fmla="*/ 144151 h 1098258"/>
              <a:gd name="connsiteX1" fmla="*/ 92382 w 1080514"/>
              <a:gd name="connsiteY1" fmla="*/ 612204 h 1098258"/>
              <a:gd name="connsiteX2" fmla="*/ 236399 w 1080514"/>
              <a:gd name="connsiteY2" fmla="*/ 1044252 h 1098258"/>
              <a:gd name="connsiteX3" fmla="*/ 574667 w 1080514"/>
              <a:gd name="connsiteY3" fmla="*/ 936240 h 1098258"/>
              <a:gd name="connsiteX4" fmla="*/ 862699 w 1080514"/>
              <a:gd name="connsiteY4" fmla="*/ 576200 h 1098258"/>
              <a:gd name="connsiteX5" fmla="*/ 790691 w 1080514"/>
              <a:gd name="connsiteY5" fmla="*/ 144151 h 1098258"/>
              <a:gd name="connsiteX0" fmla="*/ 900100 w 1096144"/>
              <a:gd name="connsiteY0" fmla="*/ 144151 h 1350285"/>
              <a:gd name="connsiteX1" fmla="*/ 108012 w 1096144"/>
              <a:gd name="connsiteY1" fmla="*/ 864231 h 1350285"/>
              <a:gd name="connsiteX2" fmla="*/ 252029 w 1096144"/>
              <a:gd name="connsiteY2" fmla="*/ 1296279 h 1350285"/>
              <a:gd name="connsiteX3" fmla="*/ 590297 w 1096144"/>
              <a:gd name="connsiteY3" fmla="*/ 1188267 h 1350285"/>
              <a:gd name="connsiteX4" fmla="*/ 878329 w 1096144"/>
              <a:gd name="connsiteY4" fmla="*/ 828227 h 1350285"/>
              <a:gd name="connsiteX5" fmla="*/ 900100 w 1096144"/>
              <a:gd name="connsiteY5" fmla="*/ 144151 h 1350285"/>
              <a:gd name="connsiteX0" fmla="*/ 900100 w 1189923"/>
              <a:gd name="connsiteY0" fmla="*/ 144151 h 1350285"/>
              <a:gd name="connsiteX1" fmla="*/ 108012 w 1189923"/>
              <a:gd name="connsiteY1" fmla="*/ 864231 h 1350285"/>
              <a:gd name="connsiteX2" fmla="*/ 252029 w 1189923"/>
              <a:gd name="connsiteY2" fmla="*/ 1296279 h 1350285"/>
              <a:gd name="connsiteX3" fmla="*/ 590297 w 1189923"/>
              <a:gd name="connsiteY3" fmla="*/ 1188267 h 1350285"/>
              <a:gd name="connsiteX4" fmla="*/ 972108 w 1189923"/>
              <a:gd name="connsiteY4" fmla="*/ 720216 h 1350285"/>
              <a:gd name="connsiteX5" fmla="*/ 900100 w 1189923"/>
              <a:gd name="connsiteY5" fmla="*/ 144151 h 1350285"/>
              <a:gd name="connsiteX0" fmla="*/ 900100 w 1189923"/>
              <a:gd name="connsiteY0" fmla="*/ 144151 h 1332283"/>
              <a:gd name="connsiteX1" fmla="*/ 108012 w 1189923"/>
              <a:gd name="connsiteY1" fmla="*/ 864231 h 1332283"/>
              <a:gd name="connsiteX2" fmla="*/ 252029 w 1189923"/>
              <a:gd name="connsiteY2" fmla="*/ 1296279 h 1332283"/>
              <a:gd name="connsiteX3" fmla="*/ 684076 w 1189923"/>
              <a:gd name="connsiteY3" fmla="*/ 1080256 h 1332283"/>
              <a:gd name="connsiteX4" fmla="*/ 972108 w 1189923"/>
              <a:gd name="connsiteY4" fmla="*/ 720216 h 1332283"/>
              <a:gd name="connsiteX5" fmla="*/ 900100 w 1189923"/>
              <a:gd name="connsiteY5" fmla="*/ 144151 h 1332283"/>
              <a:gd name="connsiteX0" fmla="*/ 900100 w 1189923"/>
              <a:gd name="connsiteY0" fmla="*/ 144151 h 1344284"/>
              <a:gd name="connsiteX1" fmla="*/ 108012 w 1189923"/>
              <a:gd name="connsiteY1" fmla="*/ 864231 h 1344284"/>
              <a:gd name="connsiteX2" fmla="*/ 252029 w 1189923"/>
              <a:gd name="connsiteY2" fmla="*/ 1296279 h 1344284"/>
              <a:gd name="connsiteX3" fmla="*/ 612068 w 1189923"/>
              <a:gd name="connsiteY3" fmla="*/ 1152264 h 1344284"/>
              <a:gd name="connsiteX4" fmla="*/ 972108 w 1189923"/>
              <a:gd name="connsiteY4" fmla="*/ 720216 h 1344284"/>
              <a:gd name="connsiteX5" fmla="*/ 900100 w 1189923"/>
              <a:gd name="connsiteY5" fmla="*/ 144151 h 134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9923" h="1344284">
                <a:moveTo>
                  <a:pt x="900100" y="144151"/>
                </a:moveTo>
                <a:cubicBezTo>
                  <a:pt x="736072" y="0"/>
                  <a:pt x="216024" y="672210"/>
                  <a:pt x="108012" y="864231"/>
                </a:cubicBezTo>
                <a:cubicBezTo>
                  <a:pt x="0" y="1056252"/>
                  <a:pt x="168020" y="1248274"/>
                  <a:pt x="252029" y="1296279"/>
                </a:cubicBezTo>
                <a:cubicBezTo>
                  <a:pt x="336038" y="1344284"/>
                  <a:pt x="492055" y="1248274"/>
                  <a:pt x="612068" y="1152264"/>
                </a:cubicBezTo>
                <a:cubicBezTo>
                  <a:pt x="732081" y="1056254"/>
                  <a:pt x="936104" y="852231"/>
                  <a:pt x="972108" y="720216"/>
                </a:cubicBezTo>
                <a:cubicBezTo>
                  <a:pt x="1189923" y="444320"/>
                  <a:pt x="996110" y="192156"/>
                  <a:pt x="900100" y="144151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/>
          <p:cNvSpPr/>
          <p:nvPr/>
        </p:nvSpPr>
        <p:spPr>
          <a:xfrm>
            <a:off x="7562348" y="4954285"/>
            <a:ext cx="898084" cy="869605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84" h="869605">
                <a:moveTo>
                  <a:pt x="809082" y="98512"/>
                </a:moveTo>
                <a:cubicBezTo>
                  <a:pt x="720080" y="0"/>
                  <a:pt x="353031" y="62508"/>
                  <a:pt x="233018" y="170520"/>
                </a:cubicBezTo>
                <a:cubicBezTo>
                  <a:pt x="113005" y="278532"/>
                  <a:pt x="0" y="648071"/>
                  <a:pt x="89002" y="746583"/>
                </a:cubicBezTo>
                <a:cubicBezTo>
                  <a:pt x="178004" y="845095"/>
                  <a:pt x="647015" y="869605"/>
                  <a:pt x="767028" y="761593"/>
                </a:cubicBezTo>
                <a:cubicBezTo>
                  <a:pt x="887041" y="653581"/>
                  <a:pt x="898084" y="197024"/>
                  <a:pt x="809082" y="9851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683568" y="3298945"/>
            <a:ext cx="838161" cy="778126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  <a:gd name="connsiteX0" fmla="*/ 786297 w 883244"/>
              <a:gd name="connsiteY0" fmla="*/ 98512 h 842075"/>
              <a:gd name="connsiteX1" fmla="*/ 233018 w 883244"/>
              <a:gd name="connsiteY1" fmla="*/ 146923 h 842075"/>
              <a:gd name="connsiteX2" fmla="*/ 89002 w 883244"/>
              <a:gd name="connsiteY2" fmla="*/ 722986 h 842075"/>
              <a:gd name="connsiteX3" fmla="*/ 767028 w 883244"/>
              <a:gd name="connsiteY3" fmla="*/ 737996 h 842075"/>
              <a:gd name="connsiteX4" fmla="*/ 786297 w 883244"/>
              <a:gd name="connsiteY4" fmla="*/ 98512 h 842075"/>
              <a:gd name="connsiteX0" fmla="*/ 790473 w 912480"/>
              <a:gd name="connsiteY0" fmla="*/ 55668 h 735731"/>
              <a:gd name="connsiteX1" fmla="*/ 237194 w 912480"/>
              <a:gd name="connsiteY1" fmla="*/ 104079 h 735731"/>
              <a:gd name="connsiteX2" fmla="*/ 93178 w 912480"/>
              <a:gd name="connsiteY2" fmla="*/ 680142 h 735731"/>
              <a:gd name="connsiteX3" fmla="*/ 796264 w 912480"/>
              <a:gd name="connsiteY3" fmla="*/ 437615 h 735731"/>
              <a:gd name="connsiteX4" fmla="*/ 790473 w 912480"/>
              <a:gd name="connsiteY4" fmla="*/ 55668 h 735731"/>
              <a:gd name="connsiteX0" fmla="*/ 636323 w 729501"/>
              <a:gd name="connsiteY0" fmla="*/ 55589 h 565133"/>
              <a:gd name="connsiteX1" fmla="*/ 83044 w 729501"/>
              <a:gd name="connsiteY1" fmla="*/ 104000 h 565133"/>
              <a:gd name="connsiteX2" fmla="*/ 138058 w 729501"/>
              <a:gd name="connsiteY2" fmla="*/ 509544 h 565133"/>
              <a:gd name="connsiteX3" fmla="*/ 642114 w 729501"/>
              <a:gd name="connsiteY3" fmla="*/ 437536 h 565133"/>
              <a:gd name="connsiteX4" fmla="*/ 636323 w 729501"/>
              <a:gd name="connsiteY4" fmla="*/ 55589 h 565133"/>
              <a:gd name="connsiteX0" fmla="*/ 570273 w 659108"/>
              <a:gd name="connsiteY0" fmla="*/ 60007 h 573969"/>
              <a:gd name="connsiteX1" fmla="*/ 144017 w 659108"/>
              <a:gd name="connsiteY1" fmla="*/ 81914 h 573969"/>
              <a:gd name="connsiteX2" fmla="*/ 72008 w 659108"/>
              <a:gd name="connsiteY2" fmla="*/ 513962 h 573969"/>
              <a:gd name="connsiteX3" fmla="*/ 576064 w 659108"/>
              <a:gd name="connsiteY3" fmla="*/ 441954 h 573969"/>
              <a:gd name="connsiteX4" fmla="*/ 570273 w 659108"/>
              <a:gd name="connsiteY4" fmla="*/ 60007 h 573969"/>
              <a:gd name="connsiteX0" fmla="*/ 653316 w 749326"/>
              <a:gd name="connsiteY0" fmla="*/ 48005 h 549965"/>
              <a:gd name="connsiteX1" fmla="*/ 83044 w 749326"/>
              <a:gd name="connsiteY1" fmla="*/ 141920 h 549965"/>
              <a:gd name="connsiteX2" fmla="*/ 155051 w 749326"/>
              <a:gd name="connsiteY2" fmla="*/ 501960 h 549965"/>
              <a:gd name="connsiteX3" fmla="*/ 659107 w 749326"/>
              <a:gd name="connsiteY3" fmla="*/ 429952 h 549965"/>
              <a:gd name="connsiteX4" fmla="*/ 653316 w 749326"/>
              <a:gd name="connsiteY4" fmla="*/ 48005 h 549965"/>
              <a:gd name="connsiteX0" fmla="*/ 653316 w 749326"/>
              <a:gd name="connsiteY0" fmla="*/ 144151 h 646111"/>
              <a:gd name="connsiteX1" fmla="*/ 83044 w 749326"/>
              <a:gd name="connsiteY1" fmla="*/ 238066 h 646111"/>
              <a:gd name="connsiteX2" fmla="*/ 155051 w 749326"/>
              <a:gd name="connsiteY2" fmla="*/ 598106 h 646111"/>
              <a:gd name="connsiteX3" fmla="*/ 659107 w 749326"/>
              <a:gd name="connsiteY3" fmla="*/ 526098 h 646111"/>
              <a:gd name="connsiteX4" fmla="*/ 653316 w 749326"/>
              <a:gd name="connsiteY4" fmla="*/ 144151 h 646111"/>
              <a:gd name="connsiteX0" fmla="*/ 666282 w 767118"/>
              <a:gd name="connsiteY0" fmla="*/ 144151 h 790127"/>
              <a:gd name="connsiteX1" fmla="*/ 96010 w 767118"/>
              <a:gd name="connsiteY1" fmla="*/ 238066 h 790127"/>
              <a:gd name="connsiteX2" fmla="*/ 96010 w 767118"/>
              <a:gd name="connsiteY2" fmla="*/ 742122 h 790127"/>
              <a:gd name="connsiteX3" fmla="*/ 672073 w 767118"/>
              <a:gd name="connsiteY3" fmla="*/ 526098 h 790127"/>
              <a:gd name="connsiteX4" fmla="*/ 666282 w 767118"/>
              <a:gd name="connsiteY4" fmla="*/ 144151 h 790127"/>
              <a:gd name="connsiteX0" fmla="*/ 737325 w 838161"/>
              <a:gd name="connsiteY0" fmla="*/ 144151 h 778126"/>
              <a:gd name="connsiteX1" fmla="*/ 95045 w 838161"/>
              <a:gd name="connsiteY1" fmla="*/ 310074 h 778126"/>
              <a:gd name="connsiteX2" fmla="*/ 167053 w 838161"/>
              <a:gd name="connsiteY2" fmla="*/ 742122 h 778126"/>
              <a:gd name="connsiteX3" fmla="*/ 743116 w 838161"/>
              <a:gd name="connsiteY3" fmla="*/ 526098 h 778126"/>
              <a:gd name="connsiteX4" fmla="*/ 737325 w 838161"/>
              <a:gd name="connsiteY4" fmla="*/ 144151 h 77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161" h="778126">
                <a:moveTo>
                  <a:pt x="737325" y="144151"/>
                </a:moveTo>
                <a:cubicBezTo>
                  <a:pt x="573297" y="0"/>
                  <a:pt x="190090" y="210412"/>
                  <a:pt x="95045" y="310074"/>
                </a:cubicBezTo>
                <a:cubicBezTo>
                  <a:pt x="0" y="409736"/>
                  <a:pt x="59041" y="706118"/>
                  <a:pt x="167053" y="742122"/>
                </a:cubicBezTo>
                <a:cubicBezTo>
                  <a:pt x="275065" y="778126"/>
                  <a:pt x="648071" y="625760"/>
                  <a:pt x="743116" y="526098"/>
                </a:cubicBezTo>
                <a:cubicBezTo>
                  <a:pt x="838161" y="426436"/>
                  <a:pt x="833335" y="192156"/>
                  <a:pt x="737325" y="144151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2735582" y="3176971"/>
            <a:ext cx="898084" cy="869605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84" h="869605">
                <a:moveTo>
                  <a:pt x="809082" y="98512"/>
                </a:moveTo>
                <a:cubicBezTo>
                  <a:pt x="720080" y="0"/>
                  <a:pt x="353031" y="62508"/>
                  <a:pt x="233018" y="170520"/>
                </a:cubicBezTo>
                <a:cubicBezTo>
                  <a:pt x="113005" y="278532"/>
                  <a:pt x="0" y="648071"/>
                  <a:pt x="89002" y="746583"/>
                </a:cubicBezTo>
                <a:cubicBezTo>
                  <a:pt x="178004" y="845095"/>
                  <a:pt x="647015" y="869605"/>
                  <a:pt x="767028" y="761593"/>
                </a:cubicBezTo>
                <a:cubicBezTo>
                  <a:pt x="887041" y="653581"/>
                  <a:pt x="898084" y="197024"/>
                  <a:pt x="809082" y="9851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5244074" y="2888804"/>
            <a:ext cx="1345941" cy="1188268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  <a:gd name="connsiteX0" fmla="*/ 786297 w 883244"/>
              <a:gd name="connsiteY0" fmla="*/ 98512 h 842075"/>
              <a:gd name="connsiteX1" fmla="*/ 233018 w 883244"/>
              <a:gd name="connsiteY1" fmla="*/ 146923 h 842075"/>
              <a:gd name="connsiteX2" fmla="*/ 89002 w 883244"/>
              <a:gd name="connsiteY2" fmla="*/ 722986 h 842075"/>
              <a:gd name="connsiteX3" fmla="*/ 767028 w 883244"/>
              <a:gd name="connsiteY3" fmla="*/ 737996 h 842075"/>
              <a:gd name="connsiteX4" fmla="*/ 786297 w 883244"/>
              <a:gd name="connsiteY4" fmla="*/ 98512 h 842075"/>
              <a:gd name="connsiteX0" fmla="*/ 790473 w 912480"/>
              <a:gd name="connsiteY0" fmla="*/ 55668 h 735731"/>
              <a:gd name="connsiteX1" fmla="*/ 237194 w 912480"/>
              <a:gd name="connsiteY1" fmla="*/ 104079 h 735731"/>
              <a:gd name="connsiteX2" fmla="*/ 93178 w 912480"/>
              <a:gd name="connsiteY2" fmla="*/ 680142 h 735731"/>
              <a:gd name="connsiteX3" fmla="*/ 796264 w 912480"/>
              <a:gd name="connsiteY3" fmla="*/ 437615 h 735731"/>
              <a:gd name="connsiteX4" fmla="*/ 790473 w 912480"/>
              <a:gd name="connsiteY4" fmla="*/ 55668 h 735731"/>
              <a:gd name="connsiteX0" fmla="*/ 636323 w 729501"/>
              <a:gd name="connsiteY0" fmla="*/ 55589 h 565133"/>
              <a:gd name="connsiteX1" fmla="*/ 83044 w 729501"/>
              <a:gd name="connsiteY1" fmla="*/ 104000 h 565133"/>
              <a:gd name="connsiteX2" fmla="*/ 138058 w 729501"/>
              <a:gd name="connsiteY2" fmla="*/ 509544 h 565133"/>
              <a:gd name="connsiteX3" fmla="*/ 642114 w 729501"/>
              <a:gd name="connsiteY3" fmla="*/ 437536 h 565133"/>
              <a:gd name="connsiteX4" fmla="*/ 636323 w 729501"/>
              <a:gd name="connsiteY4" fmla="*/ 55589 h 565133"/>
              <a:gd name="connsiteX0" fmla="*/ 570273 w 659108"/>
              <a:gd name="connsiteY0" fmla="*/ 60007 h 573969"/>
              <a:gd name="connsiteX1" fmla="*/ 144017 w 659108"/>
              <a:gd name="connsiteY1" fmla="*/ 81914 h 573969"/>
              <a:gd name="connsiteX2" fmla="*/ 72008 w 659108"/>
              <a:gd name="connsiteY2" fmla="*/ 513962 h 573969"/>
              <a:gd name="connsiteX3" fmla="*/ 576064 w 659108"/>
              <a:gd name="connsiteY3" fmla="*/ 441954 h 573969"/>
              <a:gd name="connsiteX4" fmla="*/ 570273 w 659108"/>
              <a:gd name="connsiteY4" fmla="*/ 60007 h 573969"/>
              <a:gd name="connsiteX0" fmla="*/ 653316 w 749326"/>
              <a:gd name="connsiteY0" fmla="*/ 48005 h 549965"/>
              <a:gd name="connsiteX1" fmla="*/ 83044 w 749326"/>
              <a:gd name="connsiteY1" fmla="*/ 141920 h 549965"/>
              <a:gd name="connsiteX2" fmla="*/ 155051 w 749326"/>
              <a:gd name="connsiteY2" fmla="*/ 501960 h 549965"/>
              <a:gd name="connsiteX3" fmla="*/ 659107 w 749326"/>
              <a:gd name="connsiteY3" fmla="*/ 429952 h 549965"/>
              <a:gd name="connsiteX4" fmla="*/ 653316 w 749326"/>
              <a:gd name="connsiteY4" fmla="*/ 48005 h 549965"/>
              <a:gd name="connsiteX0" fmla="*/ 653316 w 749326"/>
              <a:gd name="connsiteY0" fmla="*/ 144151 h 646111"/>
              <a:gd name="connsiteX1" fmla="*/ 83044 w 749326"/>
              <a:gd name="connsiteY1" fmla="*/ 238066 h 646111"/>
              <a:gd name="connsiteX2" fmla="*/ 155051 w 749326"/>
              <a:gd name="connsiteY2" fmla="*/ 598106 h 646111"/>
              <a:gd name="connsiteX3" fmla="*/ 659107 w 749326"/>
              <a:gd name="connsiteY3" fmla="*/ 526098 h 646111"/>
              <a:gd name="connsiteX4" fmla="*/ 653316 w 749326"/>
              <a:gd name="connsiteY4" fmla="*/ 144151 h 646111"/>
              <a:gd name="connsiteX0" fmla="*/ 666282 w 767118"/>
              <a:gd name="connsiteY0" fmla="*/ 144151 h 790127"/>
              <a:gd name="connsiteX1" fmla="*/ 96010 w 767118"/>
              <a:gd name="connsiteY1" fmla="*/ 238066 h 790127"/>
              <a:gd name="connsiteX2" fmla="*/ 96010 w 767118"/>
              <a:gd name="connsiteY2" fmla="*/ 742122 h 790127"/>
              <a:gd name="connsiteX3" fmla="*/ 672073 w 767118"/>
              <a:gd name="connsiteY3" fmla="*/ 526098 h 790127"/>
              <a:gd name="connsiteX4" fmla="*/ 666282 w 767118"/>
              <a:gd name="connsiteY4" fmla="*/ 144151 h 790127"/>
              <a:gd name="connsiteX0" fmla="*/ 737325 w 838161"/>
              <a:gd name="connsiteY0" fmla="*/ 144151 h 778126"/>
              <a:gd name="connsiteX1" fmla="*/ 95045 w 838161"/>
              <a:gd name="connsiteY1" fmla="*/ 310074 h 778126"/>
              <a:gd name="connsiteX2" fmla="*/ 167053 w 838161"/>
              <a:gd name="connsiteY2" fmla="*/ 742122 h 778126"/>
              <a:gd name="connsiteX3" fmla="*/ 743116 w 838161"/>
              <a:gd name="connsiteY3" fmla="*/ 526098 h 778126"/>
              <a:gd name="connsiteX4" fmla="*/ 737325 w 838161"/>
              <a:gd name="connsiteY4" fmla="*/ 144151 h 778126"/>
              <a:gd name="connsiteX0" fmla="*/ 1080121 w 1176131"/>
              <a:gd name="connsiteY0" fmla="*/ 144151 h 1188267"/>
              <a:gd name="connsiteX1" fmla="*/ 144016 w 1176131"/>
              <a:gd name="connsiteY1" fmla="*/ 720215 h 1188267"/>
              <a:gd name="connsiteX2" fmla="*/ 216024 w 1176131"/>
              <a:gd name="connsiteY2" fmla="*/ 1152263 h 1188267"/>
              <a:gd name="connsiteX3" fmla="*/ 792087 w 1176131"/>
              <a:gd name="connsiteY3" fmla="*/ 936239 h 1188267"/>
              <a:gd name="connsiteX4" fmla="*/ 1080121 w 1176131"/>
              <a:gd name="connsiteY4" fmla="*/ 144151 h 1188267"/>
              <a:gd name="connsiteX0" fmla="*/ 1080121 w 1296145"/>
              <a:gd name="connsiteY0" fmla="*/ 144151 h 1176266"/>
              <a:gd name="connsiteX1" fmla="*/ 144016 w 1296145"/>
              <a:gd name="connsiteY1" fmla="*/ 720215 h 1176266"/>
              <a:gd name="connsiteX2" fmla="*/ 216024 w 1296145"/>
              <a:gd name="connsiteY2" fmla="*/ 1152263 h 1176266"/>
              <a:gd name="connsiteX3" fmla="*/ 1152129 w 1296145"/>
              <a:gd name="connsiteY3" fmla="*/ 576200 h 1176266"/>
              <a:gd name="connsiteX4" fmla="*/ 1080121 w 1296145"/>
              <a:gd name="connsiteY4" fmla="*/ 144151 h 1176266"/>
              <a:gd name="connsiteX0" fmla="*/ 1056118 w 1248139"/>
              <a:gd name="connsiteY0" fmla="*/ 144151 h 1176267"/>
              <a:gd name="connsiteX1" fmla="*/ 120013 w 1248139"/>
              <a:gd name="connsiteY1" fmla="*/ 720215 h 1176267"/>
              <a:gd name="connsiteX2" fmla="*/ 336038 w 1248139"/>
              <a:gd name="connsiteY2" fmla="*/ 1152264 h 1176267"/>
              <a:gd name="connsiteX3" fmla="*/ 1128126 w 1248139"/>
              <a:gd name="connsiteY3" fmla="*/ 576200 h 1176267"/>
              <a:gd name="connsiteX4" fmla="*/ 1056118 w 1248139"/>
              <a:gd name="connsiteY4" fmla="*/ 144151 h 1176267"/>
              <a:gd name="connsiteX0" fmla="*/ 1056118 w 1164130"/>
              <a:gd name="connsiteY0" fmla="*/ 144151 h 1188268"/>
              <a:gd name="connsiteX1" fmla="*/ 120013 w 1164130"/>
              <a:gd name="connsiteY1" fmla="*/ 720215 h 1188268"/>
              <a:gd name="connsiteX2" fmla="*/ 336038 w 1164130"/>
              <a:gd name="connsiteY2" fmla="*/ 1152264 h 1188268"/>
              <a:gd name="connsiteX3" fmla="*/ 840094 w 1164130"/>
              <a:gd name="connsiteY3" fmla="*/ 936240 h 1188268"/>
              <a:gd name="connsiteX4" fmla="*/ 1128126 w 1164130"/>
              <a:gd name="connsiteY4" fmla="*/ 576200 h 1188268"/>
              <a:gd name="connsiteX5" fmla="*/ 1056118 w 1164130"/>
              <a:gd name="connsiteY5" fmla="*/ 144151 h 1188268"/>
              <a:gd name="connsiteX0" fmla="*/ 1056118 w 1345941"/>
              <a:gd name="connsiteY0" fmla="*/ 144151 h 1188268"/>
              <a:gd name="connsiteX1" fmla="*/ 120013 w 1345941"/>
              <a:gd name="connsiteY1" fmla="*/ 720215 h 1188268"/>
              <a:gd name="connsiteX2" fmla="*/ 336038 w 1345941"/>
              <a:gd name="connsiteY2" fmla="*/ 1152264 h 1188268"/>
              <a:gd name="connsiteX3" fmla="*/ 840094 w 1345941"/>
              <a:gd name="connsiteY3" fmla="*/ 936240 h 1188268"/>
              <a:gd name="connsiteX4" fmla="*/ 1128126 w 1345941"/>
              <a:gd name="connsiteY4" fmla="*/ 576200 h 1188268"/>
              <a:gd name="connsiteX5" fmla="*/ 1056118 w 1345941"/>
              <a:gd name="connsiteY5" fmla="*/ 144151 h 1188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5941" h="1188268">
                <a:moveTo>
                  <a:pt x="1056118" y="144151"/>
                </a:moveTo>
                <a:cubicBezTo>
                  <a:pt x="892090" y="0"/>
                  <a:pt x="240026" y="552196"/>
                  <a:pt x="120013" y="720215"/>
                </a:cubicBezTo>
                <a:cubicBezTo>
                  <a:pt x="0" y="888234"/>
                  <a:pt x="216025" y="1116260"/>
                  <a:pt x="336038" y="1152264"/>
                </a:cubicBezTo>
                <a:cubicBezTo>
                  <a:pt x="456051" y="1188268"/>
                  <a:pt x="708079" y="1032251"/>
                  <a:pt x="840094" y="936240"/>
                </a:cubicBezTo>
                <a:cubicBezTo>
                  <a:pt x="972109" y="840229"/>
                  <a:pt x="1092122" y="708215"/>
                  <a:pt x="1128126" y="576200"/>
                </a:cubicBezTo>
                <a:cubicBezTo>
                  <a:pt x="1345941" y="300304"/>
                  <a:pt x="1152128" y="192156"/>
                  <a:pt x="1056118" y="144151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7562348" y="3176971"/>
            <a:ext cx="898084" cy="869605"/>
          </a:xfrm>
          <a:custGeom>
            <a:avLst/>
            <a:gdLst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0" fmla="*/ 261258 w 968829"/>
              <a:gd name="connsiteY0" fmla="*/ 0 h 916214"/>
              <a:gd name="connsiteX1" fmla="*/ 32658 w 968829"/>
              <a:gd name="connsiteY1" fmla="*/ 413657 h 916214"/>
              <a:gd name="connsiteX2" fmla="*/ 130629 w 968829"/>
              <a:gd name="connsiteY2" fmla="*/ 827314 h 916214"/>
              <a:gd name="connsiteX3" fmla="*/ 816429 w 968829"/>
              <a:gd name="connsiteY3" fmla="*/ 816428 h 916214"/>
              <a:gd name="connsiteX4" fmla="*/ 968829 w 968829"/>
              <a:gd name="connsiteY4" fmla="*/ 228600 h 916214"/>
              <a:gd name="connsiteX5" fmla="*/ 261258 w 968829"/>
              <a:gd name="connsiteY5" fmla="*/ 0 h 916214"/>
              <a:gd name="connsiteX0" fmla="*/ 261258 w 975179"/>
              <a:gd name="connsiteY0" fmla="*/ 30843 h 947057"/>
              <a:gd name="connsiteX1" fmla="*/ 32658 w 975179"/>
              <a:gd name="connsiteY1" fmla="*/ 444500 h 947057"/>
              <a:gd name="connsiteX2" fmla="*/ 130629 w 975179"/>
              <a:gd name="connsiteY2" fmla="*/ 858157 h 947057"/>
              <a:gd name="connsiteX3" fmla="*/ 816429 w 975179"/>
              <a:gd name="connsiteY3" fmla="*/ 847271 h 947057"/>
              <a:gd name="connsiteX4" fmla="*/ 968829 w 975179"/>
              <a:gd name="connsiteY4" fmla="*/ 259443 h 947057"/>
              <a:gd name="connsiteX5" fmla="*/ 261258 w 975179"/>
              <a:gd name="connsiteY5" fmla="*/ 30843 h 947057"/>
              <a:gd name="connsiteX0" fmla="*/ 261258 w 975179"/>
              <a:gd name="connsiteY0" fmla="*/ 137885 h 1054099"/>
              <a:gd name="connsiteX1" fmla="*/ 32658 w 975179"/>
              <a:gd name="connsiteY1" fmla="*/ 551542 h 1054099"/>
              <a:gd name="connsiteX2" fmla="*/ 130629 w 975179"/>
              <a:gd name="connsiteY2" fmla="*/ 965199 h 1054099"/>
              <a:gd name="connsiteX3" fmla="*/ 816429 w 975179"/>
              <a:gd name="connsiteY3" fmla="*/ 954313 h 1054099"/>
              <a:gd name="connsiteX4" fmla="*/ 968829 w 975179"/>
              <a:gd name="connsiteY4" fmla="*/ 366485 h 1054099"/>
              <a:gd name="connsiteX5" fmla="*/ 261258 w 975179"/>
              <a:gd name="connsiteY5" fmla="*/ 137885 h 1054099"/>
              <a:gd name="connsiteX0" fmla="*/ 1075871 w 1206500"/>
              <a:gd name="connsiteY0" fmla="*/ 67129 h 754743"/>
              <a:gd name="connsiteX1" fmla="*/ 139700 w 1206500"/>
              <a:gd name="connsiteY1" fmla="*/ 252186 h 754743"/>
              <a:gd name="connsiteX2" fmla="*/ 237671 w 1206500"/>
              <a:gd name="connsiteY2" fmla="*/ 665843 h 754743"/>
              <a:gd name="connsiteX3" fmla="*/ 923471 w 1206500"/>
              <a:gd name="connsiteY3" fmla="*/ 654957 h 754743"/>
              <a:gd name="connsiteX4" fmla="*/ 1075871 w 1206500"/>
              <a:gd name="connsiteY4" fmla="*/ 67129 h 754743"/>
              <a:gd name="connsiteX0" fmla="*/ 927202 w 1016204"/>
              <a:gd name="connsiteY0" fmla="*/ 103031 h 800257"/>
              <a:gd name="connsiteX1" fmla="*/ 240792 w 1016204"/>
              <a:gd name="connsiteY1" fmla="*/ 99786 h 800257"/>
              <a:gd name="connsiteX2" fmla="*/ 89002 w 1016204"/>
              <a:gd name="connsiteY2" fmla="*/ 701745 h 800257"/>
              <a:gd name="connsiteX3" fmla="*/ 774802 w 1016204"/>
              <a:gd name="connsiteY3" fmla="*/ 690859 h 800257"/>
              <a:gd name="connsiteX4" fmla="*/ 927202 w 1016204"/>
              <a:gd name="connsiteY4" fmla="*/ 103031 h 800257"/>
              <a:gd name="connsiteX0" fmla="*/ 744848 w 884110"/>
              <a:gd name="connsiteY0" fmla="*/ 160333 h 788796"/>
              <a:gd name="connsiteX1" fmla="*/ 240792 w 884110"/>
              <a:gd name="connsiteY1" fmla="*/ 88325 h 788796"/>
              <a:gd name="connsiteX2" fmla="*/ 89002 w 884110"/>
              <a:gd name="connsiteY2" fmla="*/ 690284 h 788796"/>
              <a:gd name="connsiteX3" fmla="*/ 774802 w 884110"/>
              <a:gd name="connsiteY3" fmla="*/ 679398 h 788796"/>
              <a:gd name="connsiteX4" fmla="*/ 744848 w 884110"/>
              <a:gd name="connsiteY4" fmla="*/ 160333 h 788796"/>
              <a:gd name="connsiteX0" fmla="*/ 737074 w 875040"/>
              <a:gd name="connsiteY0" fmla="*/ 156017 h 759091"/>
              <a:gd name="connsiteX1" fmla="*/ 233018 w 875040"/>
              <a:gd name="connsiteY1" fmla="*/ 84009 h 759091"/>
              <a:gd name="connsiteX2" fmla="*/ 89002 w 875040"/>
              <a:gd name="connsiteY2" fmla="*/ 660072 h 759091"/>
              <a:gd name="connsiteX3" fmla="*/ 767028 w 875040"/>
              <a:gd name="connsiteY3" fmla="*/ 675082 h 759091"/>
              <a:gd name="connsiteX4" fmla="*/ 737074 w 875040"/>
              <a:gd name="connsiteY4" fmla="*/ 156017 h 759091"/>
              <a:gd name="connsiteX0" fmla="*/ 809082 w 898084"/>
              <a:gd name="connsiteY0" fmla="*/ 98512 h 869605"/>
              <a:gd name="connsiteX1" fmla="*/ 233018 w 898084"/>
              <a:gd name="connsiteY1" fmla="*/ 170520 h 869605"/>
              <a:gd name="connsiteX2" fmla="*/ 89002 w 898084"/>
              <a:gd name="connsiteY2" fmla="*/ 746583 h 869605"/>
              <a:gd name="connsiteX3" fmla="*/ 767028 w 898084"/>
              <a:gd name="connsiteY3" fmla="*/ 761593 h 869605"/>
              <a:gd name="connsiteX4" fmla="*/ 809082 w 898084"/>
              <a:gd name="connsiteY4" fmla="*/ 98512 h 86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084" h="869605">
                <a:moveTo>
                  <a:pt x="809082" y="98512"/>
                </a:moveTo>
                <a:cubicBezTo>
                  <a:pt x="720080" y="0"/>
                  <a:pt x="353031" y="62508"/>
                  <a:pt x="233018" y="170520"/>
                </a:cubicBezTo>
                <a:cubicBezTo>
                  <a:pt x="113005" y="278532"/>
                  <a:pt x="0" y="648071"/>
                  <a:pt x="89002" y="746583"/>
                </a:cubicBezTo>
                <a:cubicBezTo>
                  <a:pt x="178004" y="845095"/>
                  <a:pt x="647015" y="869605"/>
                  <a:pt x="767028" y="761593"/>
                </a:cubicBezTo>
                <a:cubicBezTo>
                  <a:pt x="887041" y="653581"/>
                  <a:pt x="898084" y="197024"/>
                  <a:pt x="809082" y="9851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EXPAND Operator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Expand or contract an aligned </a:t>
            </a:r>
            <a:r>
              <a:rPr kumimoji="1" lang="en-US" altLang="ja-JP" dirty="0" err="1" smtClean="0"/>
              <a:t>subtree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066646" y="3465003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426686" y="3104963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図形 5"/>
          <p:cNvCxnSpPr>
            <a:stCxn id="4" idx="0"/>
          </p:cNvCxnSpPr>
          <p:nvPr/>
        </p:nvCxnSpPr>
        <p:spPr>
          <a:xfrm rot="5400000" flipH="1" flipV="1">
            <a:off x="1246666" y="3284983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図形 6"/>
          <p:cNvCxnSpPr/>
          <p:nvPr/>
        </p:nvCxnSpPr>
        <p:spPr>
          <a:xfrm rot="5400000" flipH="1" flipV="1">
            <a:off x="872394" y="3645023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図形 7"/>
          <p:cNvCxnSpPr/>
          <p:nvPr/>
        </p:nvCxnSpPr>
        <p:spPr>
          <a:xfrm rot="5400000" flipH="1" flipV="1">
            <a:off x="1606706" y="2910711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3131626" y="3537011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図形 9"/>
          <p:cNvCxnSpPr>
            <a:stCxn id="9" idx="0"/>
          </p:cNvCxnSpPr>
          <p:nvPr/>
        </p:nvCxnSpPr>
        <p:spPr>
          <a:xfrm rot="5400000" flipH="1" flipV="1">
            <a:off x="3311646" y="3356991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図形 10"/>
          <p:cNvCxnSpPr/>
          <p:nvPr/>
        </p:nvCxnSpPr>
        <p:spPr>
          <a:xfrm rot="5400000" flipH="1" flipV="1">
            <a:off x="2951606" y="3717031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endCxn id="15" idx="1"/>
          </p:cNvCxnSpPr>
          <p:nvPr/>
        </p:nvCxnSpPr>
        <p:spPr>
          <a:xfrm flipV="1">
            <a:off x="1786726" y="3073605"/>
            <a:ext cx="553026" cy="175374"/>
          </a:xfrm>
          <a:prstGeom prst="line">
            <a:avLst/>
          </a:prstGeom>
          <a:ln w="25400">
            <a:gradFill>
              <a:gsLst>
                <a:gs pos="0">
                  <a:schemeClr val="tx1"/>
                </a:gs>
                <a:gs pos="50000">
                  <a:schemeClr val="tx1"/>
                </a:gs>
                <a:gs pos="100000">
                  <a:schemeClr val="bg1"/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339752" y="2888939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NULL</a:t>
            </a:r>
            <a:endParaRPr kumimoji="1" lang="ja-JP" altLang="en-US" dirty="0"/>
          </a:p>
        </p:txBody>
      </p:sp>
      <p:cxnSp>
        <p:nvCxnSpPr>
          <p:cNvPr id="16" name="直線コネクタ 15"/>
          <p:cNvCxnSpPr>
            <a:stCxn id="12" idx="3"/>
          </p:cNvCxnSpPr>
          <p:nvPr/>
        </p:nvCxnSpPr>
        <p:spPr>
          <a:xfrm flipV="1">
            <a:off x="1426684" y="3609019"/>
            <a:ext cx="1417124" cy="21602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5652120" y="3465003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6012160" y="3104963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図形 18"/>
          <p:cNvCxnSpPr>
            <a:stCxn id="17" idx="0"/>
          </p:cNvCxnSpPr>
          <p:nvPr/>
        </p:nvCxnSpPr>
        <p:spPr>
          <a:xfrm rot="5400000" flipH="1" flipV="1">
            <a:off x="5832140" y="3284983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図形 19"/>
          <p:cNvCxnSpPr/>
          <p:nvPr/>
        </p:nvCxnSpPr>
        <p:spPr>
          <a:xfrm rot="5400000" flipH="1" flipV="1">
            <a:off x="5457868" y="3645023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図形 20"/>
          <p:cNvCxnSpPr/>
          <p:nvPr/>
        </p:nvCxnSpPr>
        <p:spPr>
          <a:xfrm rot="5400000" flipH="1" flipV="1">
            <a:off x="6192180" y="2910711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円/楕円 21"/>
          <p:cNvSpPr/>
          <p:nvPr/>
        </p:nvSpPr>
        <p:spPr>
          <a:xfrm>
            <a:off x="7958392" y="3537011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図形 22"/>
          <p:cNvCxnSpPr>
            <a:stCxn id="22" idx="0"/>
          </p:cNvCxnSpPr>
          <p:nvPr/>
        </p:nvCxnSpPr>
        <p:spPr>
          <a:xfrm rot="5400000" flipH="1" flipV="1">
            <a:off x="8138412" y="3356991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図形 23"/>
          <p:cNvCxnSpPr/>
          <p:nvPr/>
        </p:nvCxnSpPr>
        <p:spPr>
          <a:xfrm rot="5400000" flipH="1" flipV="1">
            <a:off x="7778372" y="3717031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25" idx="4"/>
          </p:cNvCxnSpPr>
          <p:nvPr/>
        </p:nvCxnSpPr>
        <p:spPr>
          <a:xfrm>
            <a:off x="6372200" y="3465004"/>
            <a:ext cx="1296144" cy="14401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左右矢印 27"/>
          <p:cNvSpPr/>
          <p:nvPr/>
        </p:nvSpPr>
        <p:spPr>
          <a:xfrm>
            <a:off x="4234998" y="3248979"/>
            <a:ext cx="648072" cy="43204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1068876" y="5505230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1428916" y="5145190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図形 30"/>
          <p:cNvCxnSpPr>
            <a:stCxn id="29" idx="0"/>
          </p:cNvCxnSpPr>
          <p:nvPr/>
        </p:nvCxnSpPr>
        <p:spPr>
          <a:xfrm rot="5400000" flipH="1" flipV="1">
            <a:off x="1248896" y="5325210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図形 31"/>
          <p:cNvCxnSpPr/>
          <p:nvPr/>
        </p:nvCxnSpPr>
        <p:spPr>
          <a:xfrm rot="5400000" flipH="1" flipV="1">
            <a:off x="874624" y="5685250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図形 32"/>
          <p:cNvCxnSpPr/>
          <p:nvPr/>
        </p:nvCxnSpPr>
        <p:spPr>
          <a:xfrm rot="5400000" flipH="1" flipV="1">
            <a:off x="1608936" y="4950938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>
          <a:xfrm>
            <a:off x="3133856" y="5319702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図形 34"/>
          <p:cNvCxnSpPr>
            <a:stCxn id="34" idx="0"/>
          </p:cNvCxnSpPr>
          <p:nvPr/>
        </p:nvCxnSpPr>
        <p:spPr>
          <a:xfrm rot="5400000" flipH="1" flipV="1">
            <a:off x="3313876" y="5139682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図形 35"/>
          <p:cNvCxnSpPr/>
          <p:nvPr/>
        </p:nvCxnSpPr>
        <p:spPr>
          <a:xfrm rot="5400000" flipH="1" flipV="1">
            <a:off x="2953836" y="5499722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1426686" y="5685251"/>
            <a:ext cx="625034" cy="71872"/>
          </a:xfrm>
          <a:prstGeom prst="line">
            <a:avLst/>
          </a:prstGeom>
          <a:ln w="25400">
            <a:gradFill>
              <a:gsLst>
                <a:gs pos="0">
                  <a:schemeClr val="tx1"/>
                </a:gs>
                <a:gs pos="50000">
                  <a:schemeClr val="tx1"/>
                </a:gs>
                <a:gs pos="100000">
                  <a:schemeClr val="bg1"/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135662" y="5685115"/>
            <a:ext cx="49212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smtClean="0"/>
              <a:t>NULL</a:t>
            </a:r>
            <a:endParaRPr kumimoji="1" lang="ja-JP" altLang="en-US" dirty="0"/>
          </a:p>
        </p:txBody>
      </p:sp>
      <p:cxnSp>
        <p:nvCxnSpPr>
          <p:cNvPr id="41" name="直線コネクタ 40"/>
          <p:cNvCxnSpPr>
            <a:stCxn id="37" idx="3"/>
          </p:cNvCxnSpPr>
          <p:nvPr/>
        </p:nvCxnSpPr>
        <p:spPr>
          <a:xfrm flipV="1">
            <a:off x="1858733" y="5397083"/>
            <a:ext cx="985075" cy="7214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5668368" y="5505230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6028408" y="5145190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図形 43"/>
          <p:cNvCxnSpPr>
            <a:stCxn id="42" idx="0"/>
          </p:cNvCxnSpPr>
          <p:nvPr/>
        </p:nvCxnSpPr>
        <p:spPr>
          <a:xfrm rot="5400000" flipH="1" flipV="1">
            <a:off x="5848388" y="5325210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図形 44"/>
          <p:cNvCxnSpPr/>
          <p:nvPr/>
        </p:nvCxnSpPr>
        <p:spPr>
          <a:xfrm rot="5400000" flipH="1" flipV="1">
            <a:off x="5474116" y="5685250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図形 45"/>
          <p:cNvCxnSpPr/>
          <p:nvPr/>
        </p:nvCxnSpPr>
        <p:spPr>
          <a:xfrm rot="5400000" flipH="1" flipV="1">
            <a:off x="6208428" y="4950938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stCxn id="47" idx="4"/>
          </p:cNvCxnSpPr>
          <p:nvPr/>
        </p:nvCxnSpPr>
        <p:spPr>
          <a:xfrm flipV="1">
            <a:off x="6482228" y="5397083"/>
            <a:ext cx="1186116" cy="13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左右矢印 48"/>
          <p:cNvSpPr/>
          <p:nvPr/>
        </p:nvSpPr>
        <p:spPr>
          <a:xfrm>
            <a:off x="4237228" y="5289206"/>
            <a:ext cx="648072" cy="43204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7958392" y="5314325"/>
            <a:ext cx="360040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1" name="図形 50"/>
          <p:cNvCxnSpPr>
            <a:stCxn id="50" idx="0"/>
          </p:cNvCxnSpPr>
          <p:nvPr/>
        </p:nvCxnSpPr>
        <p:spPr>
          <a:xfrm rot="5400000" flipH="1" flipV="1">
            <a:off x="8138412" y="5134305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図形 51"/>
          <p:cNvCxnSpPr/>
          <p:nvPr/>
        </p:nvCxnSpPr>
        <p:spPr>
          <a:xfrm rot="5400000" flipH="1" flipV="1">
            <a:off x="7778372" y="5494345"/>
            <a:ext cx="180020" cy="18002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107504" y="2420888"/>
            <a:ext cx="144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EXPAND-1</a:t>
            </a:r>
            <a:endParaRPr kumimoji="1" lang="ja-JP" altLang="en-US" sz="2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0088" y="4287346"/>
            <a:ext cx="144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EXPAND-2</a:t>
            </a:r>
            <a:endParaRPr kumimoji="1" lang="ja-JP" altLang="en-US" sz="2400" dirty="0"/>
          </a:p>
        </p:txBody>
      </p:sp>
      <p:sp>
        <p:nvSpPr>
          <p:cNvPr id="56" name="スライド番号プレースホルダ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Alignment Experiment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kumimoji="1" lang="en-US" altLang="ja-JP" dirty="0" smtClean="0"/>
              <a:t>Training: 1M for </a:t>
            </a:r>
            <a:r>
              <a:rPr kumimoji="1" lang="en-US" altLang="ja-JP" dirty="0" err="1" smtClean="0"/>
              <a:t>Ja</a:t>
            </a:r>
            <a:r>
              <a:rPr kumimoji="1" lang="en-US" altLang="ja-JP" dirty="0" smtClean="0"/>
              <a:t>-En, </a:t>
            </a:r>
            <a:r>
              <a:rPr lang="en-US" altLang="ja-JP" dirty="0" smtClean="0"/>
              <a:t>678K for </a:t>
            </a:r>
            <a:r>
              <a:rPr lang="en-US" altLang="ja-JP" dirty="0" err="1" smtClean="0"/>
              <a:t>Ja-Zh</a:t>
            </a:r>
            <a:endParaRPr lang="en-US" altLang="ja-JP" dirty="0" smtClean="0"/>
          </a:p>
          <a:p>
            <a:r>
              <a:rPr kumimoji="1" lang="en-US" altLang="ja-JP" dirty="0" smtClean="0"/>
              <a:t>Testing: about </a:t>
            </a:r>
            <a:r>
              <a:rPr lang="en-US" altLang="ja-JP" dirty="0" smtClean="0"/>
              <a:t>500 hand-annotated parallel sentences (with Sure and Possible alignments)</a:t>
            </a:r>
          </a:p>
          <a:p>
            <a:r>
              <a:rPr kumimoji="1" lang="en-US" altLang="ja-JP" dirty="0" smtClean="0"/>
              <a:t>Measure: </a:t>
            </a:r>
            <a:r>
              <a:rPr lang="en-US" altLang="ja-JP" dirty="0" smtClean="0"/>
              <a:t>Precision, Recall, Alignment Error Rate</a:t>
            </a:r>
          </a:p>
          <a:p>
            <a:r>
              <a:rPr lang="en-US" altLang="ja-JP" dirty="0" smtClean="0"/>
              <a:t>Japanese Tools: </a:t>
            </a:r>
            <a:r>
              <a:rPr kumimoji="1" lang="en-US" altLang="ja-JP" dirty="0" smtClean="0"/>
              <a:t>JUMAN and KNP</a:t>
            </a:r>
          </a:p>
          <a:p>
            <a:r>
              <a:rPr lang="en-US" altLang="ja-JP" dirty="0" smtClean="0"/>
              <a:t>English Tool: </a:t>
            </a:r>
            <a:r>
              <a:rPr lang="en-US" altLang="ja-JP" dirty="0" err="1" smtClean="0"/>
              <a:t>Charniak’s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nlparser</a:t>
            </a:r>
            <a:endParaRPr kumimoji="1" lang="en-US" altLang="ja-JP" dirty="0" smtClean="0"/>
          </a:p>
          <a:p>
            <a:r>
              <a:rPr lang="en-US" altLang="ja-JP" dirty="0" smtClean="0"/>
              <a:t>Chinese Tools: MMA and CNP (from NICT)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Alignment Experiment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Ja</a:t>
            </a:r>
            <a:r>
              <a:rPr lang="en-US" altLang="ja-JP" dirty="0" smtClean="0"/>
              <a:t>-En (paper abstract: 1M sentences)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96464" y="2693640"/>
          <a:ext cx="8352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000"/>
                <a:gridCol w="1800000"/>
                <a:gridCol w="1800000"/>
                <a:gridCol w="1800000"/>
              </a:tblGrid>
              <a:tr h="221930">
                <a:tc>
                  <a:txBody>
                    <a:bodyPr/>
                    <a:lstStyle/>
                    <a:p>
                      <a:endParaRPr kumimoji="1" lang="ja-JP" altLang="en-US" sz="32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Precision</a:t>
                      </a:r>
                      <a:endParaRPr kumimoji="1" lang="ja-JP" altLang="en-US" sz="3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Recall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AER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22193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Initialization</a:t>
                      </a:r>
                      <a:endParaRPr kumimoji="1" lang="ja-JP" altLang="en-US" sz="32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82.39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61.82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28.99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193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Proposed</a:t>
                      </a:r>
                      <a:endParaRPr kumimoji="1" lang="ja-JP" altLang="en-US" sz="32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85.93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64.71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rgbClr val="FF0000"/>
                          </a:solidFill>
                        </a:rPr>
                        <a:t>25.73</a:t>
                      </a:r>
                      <a:endParaRPr kumimoji="1" lang="ja-JP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2193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GIZA++ &amp;</a:t>
                      </a:r>
                      <a:r>
                        <a:rPr kumimoji="1" lang="en-US" altLang="ja-JP" sz="3200" baseline="0" dirty="0" smtClean="0"/>
                        <a:t> grow</a:t>
                      </a:r>
                      <a:endParaRPr kumimoji="1" lang="ja-JP" altLang="en-US" sz="32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81.17</a:t>
                      </a:r>
                      <a:endParaRPr kumimoji="1" lang="ja-JP" altLang="en-US" sz="3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62.19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29.25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193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Berkeley Aligner</a:t>
                      </a:r>
                      <a:endParaRPr kumimoji="1" lang="ja-JP" altLang="en-US" sz="32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85.00</a:t>
                      </a:r>
                      <a:endParaRPr kumimoji="1" lang="ja-JP" altLang="en-US" sz="3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53.82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33.72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Alignment Experiment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Ja-Zh</a:t>
            </a:r>
            <a:r>
              <a:rPr lang="ja-JP" altLang="en-US" smtClean="0"/>
              <a:t> </a:t>
            </a:r>
            <a:r>
              <a:rPr lang="en-US" altLang="ja-JP" smtClean="0"/>
              <a:t>(technical paper: 680K</a:t>
            </a:r>
            <a:r>
              <a:rPr lang="ja-JP" altLang="en-US" smtClean="0"/>
              <a:t> </a:t>
            </a:r>
            <a:r>
              <a:rPr lang="en-US" altLang="ja-JP" smtClean="0"/>
              <a:t>sentences)</a:t>
            </a:r>
            <a:endParaRPr lang="ja-JP" altLang="en-US" smtClean="0"/>
          </a:p>
          <a:p>
            <a:endParaRPr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95536" y="2693640"/>
          <a:ext cx="8351671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1671"/>
                <a:gridCol w="1800000"/>
                <a:gridCol w="1800000"/>
                <a:gridCol w="1800000"/>
              </a:tblGrid>
              <a:tr h="221930">
                <a:tc>
                  <a:txBody>
                    <a:bodyPr/>
                    <a:lstStyle/>
                    <a:p>
                      <a:endParaRPr kumimoji="1" lang="ja-JP" altLang="en-US" sz="32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Precision</a:t>
                      </a:r>
                      <a:endParaRPr kumimoji="1" lang="ja-JP" altLang="en-US" sz="3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Recall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AER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22193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Initialization</a:t>
                      </a:r>
                      <a:endParaRPr kumimoji="1" lang="ja-JP" altLang="en-US" sz="32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84.71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75.46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19.90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193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Proposed</a:t>
                      </a:r>
                      <a:endParaRPr kumimoji="1" lang="ja-JP" altLang="en-US" sz="32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85.49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75.26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rgbClr val="FF0000"/>
                          </a:solidFill>
                        </a:rPr>
                        <a:t>19.60</a:t>
                      </a:r>
                      <a:endParaRPr kumimoji="1" lang="ja-JP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2193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GIZA++ &amp; grow</a:t>
                      </a:r>
                      <a:endParaRPr kumimoji="1" lang="ja-JP" altLang="en-US" sz="32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83.77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75.38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20.39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193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Berkeley Aligner</a:t>
                      </a:r>
                      <a:endParaRPr kumimoji="1" lang="ja-JP" altLang="en-US" sz="32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88.43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69.77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21.60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Improved Example</a:t>
            </a:r>
            <a:endParaRPr kumimoji="1" lang="ja-JP" altLang="en-US" dirty="0"/>
          </a:p>
        </p:txBody>
      </p:sp>
      <p:pic>
        <p:nvPicPr>
          <p:cNvPr id="4" name="コンテンツ プレースホルダ 3" descr="翻訳ログ表示CGI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14073" y="2420888"/>
            <a:ext cx="4922423" cy="3600400"/>
          </a:xfrm>
        </p:spPr>
      </p:pic>
      <p:pic>
        <p:nvPicPr>
          <p:cNvPr id="5" name="図 4" descr="ページの画像.png"/>
          <p:cNvPicPr>
            <a:picLocks noChangeAspect="1"/>
          </p:cNvPicPr>
          <p:nvPr/>
        </p:nvPicPr>
        <p:blipFill>
          <a:blip r:embed="rId3" cstate="print"/>
          <a:srcRect t="7520" r="76517" b="67403"/>
          <a:stretch>
            <a:fillRect/>
          </a:stretch>
        </p:blipFill>
        <p:spPr>
          <a:xfrm>
            <a:off x="0" y="2348880"/>
            <a:ext cx="4065367" cy="273630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234904" y="1772816"/>
            <a:ext cx="1536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GIZA++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66163" y="1772816"/>
            <a:ext cx="1958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Proposed</a:t>
            </a:r>
            <a:endParaRPr kumimoji="1" lang="ja-JP" altLang="en-US" sz="3600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EBMT-ali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16632"/>
            <a:ext cx="5328592" cy="53770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図 2" descr="Moses-alig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7788" y="2780928"/>
            <a:ext cx="5020276" cy="39604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665739" y="2852936"/>
            <a:ext cx="138935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GIZA++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86219" y="188640"/>
            <a:ext cx="176182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Proposed</a:t>
            </a:r>
            <a:endParaRPr kumimoji="1" lang="ja-JP" altLang="en-US" sz="32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  <p:pic>
        <p:nvPicPr>
          <p:cNvPr id="3" name="図 2" descr="翻訳ログ表示CGI3.png"/>
          <p:cNvPicPr>
            <a:picLocks noChangeAspect="1"/>
          </p:cNvPicPr>
          <p:nvPr/>
        </p:nvPicPr>
        <p:blipFill>
          <a:blip r:embed="rId3" cstate="print"/>
          <a:srcRect t="19550" r="6390" b="39500"/>
          <a:stretch>
            <a:fillRect/>
          </a:stretch>
        </p:blipFill>
        <p:spPr>
          <a:xfrm>
            <a:off x="2051720" y="0"/>
            <a:ext cx="7056784" cy="6408712"/>
          </a:xfrm>
          <a:prstGeom prst="rect">
            <a:avLst/>
          </a:prstGeom>
        </p:spPr>
      </p:pic>
      <p:pic>
        <p:nvPicPr>
          <p:cNvPr id="4" name="図 3" descr="翻訳ログ表示CGI4.png"/>
          <p:cNvPicPr>
            <a:picLocks noChangeAspect="1"/>
          </p:cNvPicPr>
          <p:nvPr/>
        </p:nvPicPr>
        <p:blipFill>
          <a:blip r:embed="rId4" cstate="print"/>
          <a:srcRect t="29000" r="22016" b="8001"/>
          <a:stretch>
            <a:fillRect/>
          </a:stretch>
        </p:blipFill>
        <p:spPr>
          <a:xfrm>
            <a:off x="72008" y="1844824"/>
            <a:ext cx="5796136" cy="499180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27584" y="5229200"/>
            <a:ext cx="138935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GIZA++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64288" y="188640"/>
            <a:ext cx="176182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Proposed</a:t>
            </a:r>
            <a:endParaRPr kumimoji="1" lang="ja-JP" altLang="en-US" sz="32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Japanese-to-English</a:t>
            </a:r>
            <a:br>
              <a:rPr lang="en-US" altLang="ja-JP" dirty="0" smtClean="0"/>
            </a:br>
            <a:r>
              <a:rPr lang="en-US" altLang="ja-JP" dirty="0" smtClean="0"/>
              <a:t>Translation Experiment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589241"/>
            <a:ext cx="8229600" cy="1080120"/>
          </a:xfrm>
        </p:spPr>
        <p:txBody>
          <a:bodyPr/>
          <a:lstStyle/>
          <a:p>
            <a:r>
              <a:rPr lang="en-US" altLang="ja-JP" dirty="0" smtClean="0"/>
              <a:t>Baseline: Just run Moses and MERT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lang="ja-JP" altLang="en-US" smtClean="0"/>
              <a:pPr/>
              <a:t>29</a:t>
            </a:fld>
            <a:endParaRPr lang="ja-JP" altLang="en-US"/>
          </a:p>
        </p:txBody>
      </p:sp>
      <p:graphicFrame>
        <p:nvGraphicFramePr>
          <p:cNvPr id="8" name="グラフ 7"/>
          <p:cNvGraphicFramePr/>
          <p:nvPr/>
        </p:nvGraphicFramePr>
        <p:xfrm>
          <a:off x="1331640" y="1700808"/>
          <a:ext cx="6366453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Background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 Alignment quality of GIZA++ is quite insufficient for distant language pairs</a:t>
            </a:r>
          </a:p>
          <a:p>
            <a:pPr lvl="1"/>
            <a:r>
              <a:rPr lang="en-US" altLang="ja-JP" dirty="0" smtClean="0"/>
              <a:t>Wide range reordering, many-to-many alignment</a:t>
            </a:r>
          </a:p>
        </p:txBody>
      </p:sp>
      <p:sp>
        <p:nvSpPr>
          <p:cNvPr id="24" name="スライド番号プレースホルダ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23728" y="4149080"/>
            <a:ext cx="447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En: He</a:t>
            </a:r>
            <a:r>
              <a:rPr kumimoji="1" lang="en-US" altLang="ja-JP" sz="3600" dirty="0" smtClean="0"/>
              <a:t>  is  my  bother  .</a:t>
            </a:r>
            <a:endParaRPr kumimoji="1" lang="ja-JP" altLang="en-US" sz="36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125397" y="4941168"/>
            <a:ext cx="4318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err="1" smtClean="0"/>
              <a:t>Zh</a:t>
            </a:r>
            <a:r>
              <a:rPr lang="en-US" altLang="zh-CN" sz="3600" dirty="0" smtClean="0"/>
              <a:t>: </a:t>
            </a:r>
            <a:r>
              <a:rPr lang="zh-CN" altLang="en-US" sz="3600" dirty="0" smtClean="0"/>
              <a:t>他  是  我  哥哥  </a:t>
            </a:r>
            <a:r>
              <a:rPr lang="ja-JP" altLang="en-US" sz="3600" dirty="0" err="1" smtClean="0"/>
              <a:t>。</a:t>
            </a:r>
            <a:endParaRPr lang="en-US" altLang="zh-CN" sz="3600" dirty="0" smtClean="0"/>
          </a:p>
        </p:txBody>
      </p:sp>
      <p:cxnSp>
        <p:nvCxnSpPr>
          <p:cNvPr id="46" name="直線コネクタ 45"/>
          <p:cNvCxnSpPr/>
          <p:nvPr/>
        </p:nvCxnSpPr>
        <p:spPr>
          <a:xfrm rot="5400000">
            <a:off x="3059155" y="4833156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2240363" y="3356992"/>
            <a:ext cx="4383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Fr: </a:t>
            </a:r>
            <a:r>
              <a:rPr lang="fr-FR" altLang="ja-JP" sz="3600" dirty="0" smtClean="0"/>
              <a:t>Il  est  mon  frère   .</a:t>
            </a:r>
            <a:endParaRPr kumimoji="1" lang="ja-JP" altLang="en-US" sz="3600" dirty="0"/>
          </a:p>
        </p:txBody>
      </p:sp>
      <p:cxnSp>
        <p:nvCxnSpPr>
          <p:cNvPr id="51" name="直線コネクタ 50"/>
          <p:cNvCxnSpPr/>
          <p:nvPr/>
        </p:nvCxnSpPr>
        <p:spPr>
          <a:xfrm rot="16200000" flipH="1">
            <a:off x="2915141" y="4041070"/>
            <a:ext cx="288030" cy="720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rot="16200000" flipH="1">
            <a:off x="3563209" y="4041066"/>
            <a:ext cx="288032" cy="720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rot="5400000">
            <a:off x="4319295" y="407707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rot="5400000">
            <a:off x="5327408" y="4077072"/>
            <a:ext cx="28803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rot="5400000">
            <a:off x="6263510" y="4077071"/>
            <a:ext cx="288032" cy="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2250492" y="5734997"/>
            <a:ext cx="5506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err="1" smtClean="0"/>
              <a:t>Ja</a:t>
            </a:r>
            <a:r>
              <a:rPr lang="en-US" altLang="zh-CN" sz="3600" dirty="0" smtClean="0"/>
              <a:t>: </a:t>
            </a:r>
            <a:r>
              <a:rPr lang="ja-JP" altLang="en-US" sz="3600" dirty="0" smtClean="0"/>
              <a:t>彼  は  私  の  兄  です  。</a:t>
            </a:r>
            <a:endParaRPr lang="en-US" altLang="zh-CN" sz="3600" dirty="0" smtClean="0"/>
          </a:p>
        </p:txBody>
      </p:sp>
      <p:cxnSp>
        <p:nvCxnSpPr>
          <p:cNvPr id="66" name="直線コネクタ 65"/>
          <p:cNvCxnSpPr/>
          <p:nvPr/>
        </p:nvCxnSpPr>
        <p:spPr>
          <a:xfrm rot="5400000">
            <a:off x="3662071" y="4833156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5400000">
            <a:off x="4355299" y="4833156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rot="5400000">
            <a:off x="5291403" y="4833156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rot="5400000">
            <a:off x="6191503" y="4725144"/>
            <a:ext cx="216024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rot="5400000">
            <a:off x="3059155" y="569725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3770083" y="5589240"/>
            <a:ext cx="278146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rot="5400000">
            <a:off x="4355299" y="5697252"/>
            <a:ext cx="2160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5399415" y="5589240"/>
            <a:ext cx="36004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6119495" y="5589240"/>
            <a:ext cx="1224136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463311" y="5589240"/>
            <a:ext cx="648072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50" grpId="0"/>
      <p:bldP spid="5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Japanese-to-English</a:t>
            </a:r>
            <a:br>
              <a:rPr lang="en-US" altLang="ja-JP" dirty="0" smtClean="0"/>
            </a:br>
            <a:r>
              <a:rPr lang="en-US" altLang="ja-JP" dirty="0" smtClean="0"/>
              <a:t>Translation Experiment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589241"/>
            <a:ext cx="8229600" cy="108012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Initialization: Use the result of initialization as the alignment result for Moses 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lang="ja-JP" altLang="en-US" smtClean="0"/>
              <a:pPr/>
              <a:t>30</a:t>
            </a:fld>
            <a:endParaRPr lang="ja-JP" altLang="en-US"/>
          </a:p>
        </p:txBody>
      </p:sp>
      <p:graphicFrame>
        <p:nvGraphicFramePr>
          <p:cNvPr id="8" name="グラフ 7"/>
          <p:cNvGraphicFramePr/>
          <p:nvPr/>
        </p:nvGraphicFramePr>
        <p:xfrm>
          <a:off x="1331640" y="1700808"/>
          <a:ext cx="6366453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右矢印 5"/>
          <p:cNvSpPr/>
          <p:nvPr/>
        </p:nvSpPr>
        <p:spPr>
          <a:xfrm rot="20051392">
            <a:off x="2604660" y="2721081"/>
            <a:ext cx="4293702" cy="21602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Japanese-to-English</a:t>
            </a:r>
            <a:br>
              <a:rPr lang="en-US" altLang="ja-JP" dirty="0" smtClean="0"/>
            </a:br>
            <a:r>
              <a:rPr lang="en-US" altLang="ja-JP" dirty="0" smtClean="0"/>
              <a:t>Translation Experiment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589241"/>
            <a:ext cx="8229600" cy="108012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Proposed: Use the alignment result of proposed model after few iterations for Moses 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lang="ja-JP" altLang="en-US" smtClean="0"/>
              <a:pPr/>
              <a:t>31</a:t>
            </a:fld>
            <a:endParaRPr lang="ja-JP" altLang="en-US"/>
          </a:p>
        </p:txBody>
      </p:sp>
      <p:graphicFrame>
        <p:nvGraphicFramePr>
          <p:cNvPr id="8" name="グラフ 7"/>
          <p:cNvGraphicFramePr/>
          <p:nvPr/>
        </p:nvGraphicFramePr>
        <p:xfrm>
          <a:off x="1331640" y="1700808"/>
          <a:ext cx="6366453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右矢印 12"/>
          <p:cNvSpPr/>
          <p:nvPr/>
        </p:nvSpPr>
        <p:spPr>
          <a:xfrm rot="20051392">
            <a:off x="2604660" y="2721081"/>
            <a:ext cx="4293702" cy="216024"/>
          </a:xfrm>
          <a:prstGeom prst="rightArrow">
            <a:avLst/>
          </a:prstGeom>
          <a:gradFill flip="none" rotWithShape="0">
            <a:gsLst>
              <a:gs pos="0">
                <a:schemeClr val="bg1"/>
              </a:gs>
              <a:gs pos="50000">
                <a:srgbClr val="FFC000"/>
              </a:gs>
              <a:gs pos="100000">
                <a:srgbClr val="FFC000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1514354">
            <a:off x="4658115" y="3162943"/>
            <a:ext cx="2177933" cy="21602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EBMT-al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188640"/>
            <a:ext cx="5328592" cy="53770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図 2" descr="Moses-ali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7788" y="2780928"/>
            <a:ext cx="5020276" cy="39604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665739" y="2852936"/>
            <a:ext cx="138935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GIZA++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86219" y="44624"/>
            <a:ext cx="176182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Proposed</a:t>
            </a:r>
            <a:endParaRPr kumimoji="1" lang="ja-JP" altLang="en-US" sz="3200" dirty="0"/>
          </a:p>
        </p:txBody>
      </p:sp>
      <p:sp>
        <p:nvSpPr>
          <p:cNvPr id="7" name="正方形/長方形 6"/>
          <p:cNvSpPr/>
          <p:nvPr/>
        </p:nvSpPr>
        <p:spPr>
          <a:xfrm>
            <a:off x="877820" y="3356992"/>
            <a:ext cx="288032" cy="50405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899592" y="3356992"/>
            <a:ext cx="504056" cy="79208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877820" y="3356992"/>
            <a:ext cx="1080120" cy="10801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99592" y="3356992"/>
            <a:ext cx="1296144" cy="129614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899592" y="3356992"/>
            <a:ext cx="1584176" cy="158417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220072" y="660038"/>
            <a:ext cx="288032" cy="50405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241844" y="660038"/>
            <a:ext cx="482284" cy="68073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220072" y="660038"/>
            <a:ext cx="2808312" cy="968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241844" y="660038"/>
            <a:ext cx="1202364" cy="11847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Bayesian Tree-based Phrase Alignment Model</a:t>
            </a:r>
          </a:p>
          <a:p>
            <a:pPr lvl="1"/>
            <a:r>
              <a:rPr lang="en-US" altLang="ja-JP" dirty="0" smtClean="0"/>
              <a:t>Better alignment accuracy than GIZA++ in distant language pairs</a:t>
            </a:r>
          </a:p>
          <a:p>
            <a:r>
              <a:rPr lang="en-US" altLang="ja-JP" dirty="0" smtClean="0"/>
              <a:t>Translation</a:t>
            </a:r>
          </a:p>
          <a:p>
            <a:pPr lvl="1"/>
            <a:r>
              <a:rPr lang="en-US" altLang="ja-JP" dirty="0" smtClean="0"/>
              <a:t>Currently (temporally), not improved </a:t>
            </a:r>
            <a:r>
              <a:rPr lang="en-US" altLang="ja-JP" dirty="0" smtClean="0">
                <a:sym typeface="Wingdings" pitchFamily="2" charset="2"/>
              </a:rPr>
              <a:t></a:t>
            </a:r>
            <a:endParaRPr lang="en-US" altLang="ja-JP" dirty="0" smtClean="0"/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Robustness for parsing errors</a:t>
            </a:r>
          </a:p>
          <a:p>
            <a:pPr lvl="2"/>
            <a:r>
              <a:rPr lang="en-US" altLang="ja-JP" dirty="0" smtClean="0"/>
              <a:t>Using N-best parsing result</a:t>
            </a:r>
            <a:r>
              <a:rPr lang="ja-JP" altLang="en-US" dirty="0" smtClean="0"/>
              <a:t> </a:t>
            </a:r>
            <a:r>
              <a:rPr lang="en-US" altLang="ja-JP" dirty="0" smtClean="0"/>
              <a:t>or forest</a:t>
            </a:r>
          </a:p>
          <a:p>
            <a:pPr lvl="1"/>
            <a:r>
              <a:rPr lang="en-US" altLang="ja-JP" dirty="0" smtClean="0"/>
              <a:t>Show improvement in translation</a:t>
            </a:r>
          </a:p>
          <a:p>
            <a:pPr lvl="2"/>
            <a:r>
              <a:rPr lang="en-US" altLang="ja-JP" dirty="0" smtClean="0"/>
              <a:t>Tree-based decoder(, </a:t>
            </a:r>
            <a:r>
              <a:rPr lang="en-US" altLang="ja-JP" dirty="0" err="1" smtClean="0"/>
              <a:t>Hiero</a:t>
            </a:r>
            <a:r>
              <a:rPr lang="en-US" altLang="ja-JP" dirty="0" smtClean="0"/>
              <a:t>?)</a:t>
            </a:r>
          </a:p>
        </p:txBody>
      </p:sp>
      <p:sp>
        <p:nvSpPr>
          <p:cNvPr id="45059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Alignment Accuracy of GIZA++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611560" y="1788408"/>
          <a:ext cx="7929617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0814"/>
                <a:gridCol w="1569601"/>
                <a:gridCol w="1569601"/>
                <a:gridCol w="1569601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Language</a:t>
                      </a:r>
                      <a:r>
                        <a:rPr kumimoji="1" lang="en-US" altLang="ja-JP" sz="2800" baseline="0" dirty="0" smtClean="0"/>
                        <a:t> pair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Precision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Recall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AER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French-English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87.28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96.30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9.80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English-Japanese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81.17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62.19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29.25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Chinese-Japanese</a:t>
                      </a:r>
                      <a:endParaRPr kumimoji="1" lang="ja-JP" altLang="en-US" sz="28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83.77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75.38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20.39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95936" y="1124744"/>
            <a:ext cx="4084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with combination heuristic</a:t>
            </a:r>
            <a:endParaRPr kumimoji="1" lang="ja-JP" altLang="en-US" sz="2800" dirty="0"/>
          </a:p>
        </p:txBody>
      </p:sp>
      <p:pic>
        <p:nvPicPr>
          <p:cNvPr id="7" name="図 6" descr="ページの画像.png"/>
          <p:cNvPicPr>
            <a:picLocks noChangeAspect="1"/>
          </p:cNvPicPr>
          <p:nvPr/>
        </p:nvPicPr>
        <p:blipFill>
          <a:blip r:embed="rId4" cstate="print"/>
          <a:srcRect t="7520" r="76517" b="67403"/>
          <a:stretch>
            <a:fillRect/>
          </a:stretch>
        </p:blipFill>
        <p:spPr>
          <a:xfrm>
            <a:off x="539552" y="3861048"/>
            <a:ext cx="4248472" cy="2859548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5076056" y="4077072"/>
            <a:ext cx="216024" cy="216024"/>
          </a:xfrm>
          <a:prstGeom prst="rect">
            <a:avLst/>
          </a:prstGeom>
          <a:solidFill>
            <a:srgbClr val="0066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087345" y="4460482"/>
            <a:ext cx="216024" cy="216024"/>
          </a:xfrm>
          <a:prstGeom prst="rect">
            <a:avLst/>
          </a:prstGeom>
          <a:solidFill>
            <a:srgbClr val="00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92080" y="3975447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i="1" dirty="0" smtClean="0"/>
              <a:t>S</a:t>
            </a:r>
            <a:r>
              <a:rPr lang="en-US" altLang="ja-JP" sz="2000" dirty="0" smtClean="0"/>
              <a:t>ure alignment: clearly right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92080" y="4365105"/>
            <a:ext cx="3851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i="1" dirty="0" smtClean="0"/>
              <a:t>P</a:t>
            </a:r>
            <a:r>
              <a:rPr lang="en-US" altLang="ja-JP" sz="2000" dirty="0" smtClean="0"/>
              <a:t>ossible alignment: reasonable to</a:t>
            </a:r>
            <a:endParaRPr kumimoji="1" lang="ja-JP" altLang="en-US" sz="2000" dirty="0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/>
        </p:nvGraphicFramePr>
        <p:xfrm>
          <a:off x="4932040" y="5661248"/>
          <a:ext cx="4025081" cy="863600"/>
        </p:xfrm>
        <a:graphic>
          <a:graphicData uri="http://schemas.openxmlformats.org/presentationml/2006/ole">
            <p:oleObj spid="_x0000_s105474" name="数式" r:id="rId5" imgW="2120760" imgH="419040" progId="Equation.3">
              <p:embed/>
            </p:oleObj>
          </a:graphicData>
        </a:graphic>
      </p:graphicFrame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076056" y="5157192"/>
            <a:ext cx="216024" cy="216024"/>
          </a:xfrm>
          <a:prstGeom prst="rect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92080" y="5055567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i="1" dirty="0" smtClean="0"/>
              <a:t>A</a:t>
            </a:r>
            <a:r>
              <a:rPr lang="en-US" altLang="ja-JP" sz="2000" dirty="0" smtClean="0"/>
              <a:t>utomatic (GIZA++) alignment</a:t>
            </a:r>
            <a:endParaRPr kumimoji="1" lang="ja-JP" altLang="en-US" sz="20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292080" y="4653136"/>
            <a:ext cx="2438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make but not so clear</a:t>
            </a:r>
            <a:endParaRPr lang="ja-JP" alt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692896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 </a:t>
            </a:r>
            <a:r>
              <a:rPr lang="en-US" altLang="ja-JP" dirty="0" smtClean="0"/>
              <a:t>Alignment quality is quite insufficient for distant language pairs</a:t>
            </a:r>
          </a:p>
          <a:p>
            <a:pPr lvl="1"/>
            <a:r>
              <a:rPr lang="en-US" altLang="ja-JP" dirty="0" smtClean="0"/>
              <a:t>Wide range reordering, many-to-many alignment</a:t>
            </a:r>
          </a:p>
          <a:p>
            <a:pPr lvl="1"/>
            <a:r>
              <a:rPr lang="en-US" altLang="ja-JP" dirty="0" smtClean="0"/>
              <a:t>English-Japanese, Chinese-Japanese </a:t>
            </a:r>
            <a:r>
              <a:rPr lang="en-US" altLang="ja-JP" dirty="0" smtClean="0">
                <a:solidFill>
                  <a:srgbClr val="FF0000"/>
                </a:solidFill>
              </a:rPr>
              <a:t>&gt; 20% AER</a:t>
            </a:r>
          </a:p>
          <a:p>
            <a:pPr lvl="1"/>
            <a:r>
              <a:rPr kumimoji="1" lang="en-US" altLang="ja-JP" dirty="0" smtClean="0"/>
              <a:t>Need to incorporate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syntactic information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23728" y="4653136"/>
            <a:ext cx="447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En: He</a:t>
            </a:r>
            <a:r>
              <a:rPr kumimoji="1" lang="en-US" altLang="ja-JP" sz="3600" dirty="0" smtClean="0"/>
              <a:t>  is  my  bother  .</a:t>
            </a:r>
            <a:endParaRPr kumimoji="1" lang="ja-JP" altLang="en-US" sz="36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125397" y="5373216"/>
            <a:ext cx="4318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err="1" smtClean="0"/>
              <a:t>Zh</a:t>
            </a:r>
            <a:r>
              <a:rPr lang="en-US" altLang="zh-CN" sz="3600" dirty="0" smtClean="0"/>
              <a:t>: </a:t>
            </a:r>
            <a:r>
              <a:rPr lang="zh-CN" altLang="en-US" sz="3600" dirty="0" smtClean="0"/>
              <a:t>他  是  我  哥哥  </a:t>
            </a:r>
            <a:r>
              <a:rPr lang="ja-JP" altLang="en-US" sz="3600" dirty="0" err="1" smtClean="0"/>
              <a:t>。</a:t>
            </a:r>
            <a:endParaRPr lang="en-US" altLang="zh-CN" sz="3600" dirty="0" smtClean="0"/>
          </a:p>
        </p:txBody>
      </p:sp>
      <p:cxnSp>
        <p:nvCxnSpPr>
          <p:cNvPr id="46" name="直線コネクタ 45"/>
          <p:cNvCxnSpPr/>
          <p:nvPr/>
        </p:nvCxnSpPr>
        <p:spPr>
          <a:xfrm rot="5400000">
            <a:off x="3059155" y="533721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2240363" y="3933056"/>
            <a:ext cx="4383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Fr: </a:t>
            </a:r>
            <a:r>
              <a:rPr lang="fr-FR" altLang="ja-JP" sz="3600" dirty="0" smtClean="0"/>
              <a:t>Il  est  mon  frère   .</a:t>
            </a:r>
            <a:endParaRPr kumimoji="1" lang="ja-JP" altLang="en-US" sz="3600" dirty="0"/>
          </a:p>
        </p:txBody>
      </p:sp>
      <p:cxnSp>
        <p:nvCxnSpPr>
          <p:cNvPr id="51" name="直線コネクタ 50"/>
          <p:cNvCxnSpPr/>
          <p:nvPr/>
        </p:nvCxnSpPr>
        <p:spPr>
          <a:xfrm rot="16200000" flipH="1">
            <a:off x="2915141" y="4617134"/>
            <a:ext cx="288030" cy="720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rot="16200000" flipH="1">
            <a:off x="3563209" y="4617130"/>
            <a:ext cx="288032" cy="720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rot="5400000">
            <a:off x="4319295" y="4653136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rot="5400000">
            <a:off x="5327408" y="4653136"/>
            <a:ext cx="28803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rot="5400000">
            <a:off x="6263510" y="4653135"/>
            <a:ext cx="288032" cy="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2250492" y="6095037"/>
            <a:ext cx="5506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err="1" smtClean="0"/>
              <a:t>Ja</a:t>
            </a:r>
            <a:r>
              <a:rPr lang="en-US" altLang="zh-CN" sz="3600" dirty="0" smtClean="0"/>
              <a:t>: </a:t>
            </a:r>
            <a:r>
              <a:rPr lang="ja-JP" altLang="en-US" sz="3600" dirty="0" smtClean="0"/>
              <a:t>彼  は  私  の  兄  です  。</a:t>
            </a:r>
            <a:endParaRPr lang="en-US" altLang="zh-CN" sz="3600" dirty="0" smtClean="0"/>
          </a:p>
        </p:txBody>
      </p:sp>
      <p:cxnSp>
        <p:nvCxnSpPr>
          <p:cNvPr id="66" name="直線コネクタ 65"/>
          <p:cNvCxnSpPr/>
          <p:nvPr/>
        </p:nvCxnSpPr>
        <p:spPr>
          <a:xfrm rot="5400000">
            <a:off x="3662071" y="533721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5400000">
            <a:off x="4355299" y="533721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rot="5400000">
            <a:off x="5291403" y="533721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rot="5400000">
            <a:off x="6191503" y="5229200"/>
            <a:ext cx="216024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rot="5400000">
            <a:off x="3059155" y="6057292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3770083" y="5949280"/>
            <a:ext cx="278146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rot="5400000">
            <a:off x="4355299" y="6057292"/>
            <a:ext cx="2160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5399415" y="5949280"/>
            <a:ext cx="36004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6119495" y="5949280"/>
            <a:ext cx="1224136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463311" y="5949280"/>
            <a:ext cx="648072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スライド番号プレースホルダ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Cherry and Lin (2003)</a:t>
            </a:r>
          </a:p>
          <a:p>
            <a:pPr lvl="1"/>
            <a:r>
              <a:rPr lang="en-US" altLang="ja-JP" dirty="0" smtClean="0"/>
              <a:t>Discriminative alignment model using source side dependency tree</a:t>
            </a:r>
          </a:p>
          <a:p>
            <a:pPr lvl="1"/>
            <a:r>
              <a:rPr lang="en-US" altLang="ja-JP" dirty="0" smtClean="0"/>
              <a:t>Allows </a:t>
            </a:r>
            <a:r>
              <a:rPr lang="en-US" altLang="ja-JP" dirty="0" smtClean="0">
                <a:solidFill>
                  <a:srgbClr val="FF0000"/>
                </a:solidFill>
              </a:rPr>
              <a:t>one-to-one alignment only</a:t>
            </a:r>
          </a:p>
          <a:p>
            <a:r>
              <a:rPr lang="en-US" altLang="ja-JP" dirty="0" err="1" smtClean="0"/>
              <a:t>Nakazawa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Kurohashi</a:t>
            </a:r>
            <a:r>
              <a:rPr lang="en-US" altLang="ja-JP" dirty="0" smtClean="0"/>
              <a:t> (2009)</a:t>
            </a:r>
          </a:p>
          <a:p>
            <a:pPr lvl="1"/>
            <a:r>
              <a:rPr lang="en-US" altLang="ja-JP" dirty="0" smtClean="0"/>
              <a:t>Generative model using both side dependency trees</a:t>
            </a:r>
          </a:p>
          <a:p>
            <a:pPr lvl="1"/>
            <a:r>
              <a:rPr lang="en-US" altLang="ja-JP" dirty="0" smtClean="0"/>
              <a:t>Allows phrasal alignment</a:t>
            </a:r>
          </a:p>
          <a:p>
            <a:pPr lvl="1"/>
            <a:r>
              <a:rPr lang="en-US" altLang="ja-JP" dirty="0" smtClean="0"/>
              <a:t>Degeneracy of acquiring </a:t>
            </a:r>
            <a:r>
              <a:rPr lang="en-US" altLang="ja-JP" dirty="0" smtClean="0">
                <a:solidFill>
                  <a:srgbClr val="FF0000"/>
                </a:solidFill>
              </a:rPr>
              <a:t>incorrect larger phrases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/>
              <a:t>derived from Maximum Likelihood Estimation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kumimoji="1" lang="en-US" altLang="ja-JP" dirty="0" err="1" smtClean="0"/>
              <a:t>DeNero</a:t>
            </a:r>
            <a:r>
              <a:rPr kumimoji="1" lang="en-US" altLang="ja-JP" dirty="0" smtClean="0"/>
              <a:t> et al. (2008)</a:t>
            </a:r>
          </a:p>
          <a:p>
            <a:pPr lvl="1"/>
            <a:r>
              <a:rPr kumimoji="1" lang="en-US" altLang="ja-JP" dirty="0" smtClean="0"/>
              <a:t>Incorporate prior knowledge about the parameter to void the degeneracy of the model </a:t>
            </a:r>
          </a:p>
          <a:p>
            <a:pPr lvl="1"/>
            <a:r>
              <a:rPr lang="en-US" altLang="ja-JP" dirty="0" smtClean="0"/>
              <a:t>Place </a:t>
            </a:r>
            <a:r>
              <a:rPr lang="en-US" altLang="ja-JP" dirty="0" err="1" smtClean="0"/>
              <a:t>Dirichlet</a:t>
            </a:r>
            <a:r>
              <a:rPr lang="en-US" altLang="ja-JP" dirty="0" smtClean="0"/>
              <a:t> Process (DP) prior over phrase generation model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Simple distortion model</a:t>
            </a:r>
            <a:r>
              <a:rPr lang="en-US" altLang="ja-JP" dirty="0" smtClean="0"/>
              <a:t>: position-based</a:t>
            </a:r>
          </a:p>
          <a:p>
            <a:r>
              <a:rPr kumimoji="1" lang="en-US" altLang="ja-JP" dirty="0" smtClean="0"/>
              <a:t>This work</a:t>
            </a:r>
          </a:p>
          <a:p>
            <a:pPr lvl="1"/>
            <a:r>
              <a:rPr lang="en-US" altLang="ja-JP" dirty="0" smtClean="0"/>
              <a:t>Take advantage of two works by </a:t>
            </a:r>
            <a:r>
              <a:rPr lang="en-US" altLang="ja-JP" dirty="0" err="1" smtClean="0"/>
              <a:t>Nakazawa</a:t>
            </a:r>
            <a:r>
              <a:rPr lang="en-US" altLang="ja-JP" dirty="0" smtClean="0"/>
              <a:t> et al. and </a:t>
            </a:r>
            <a:r>
              <a:rPr lang="en-US" altLang="ja-JP" dirty="0" err="1" smtClean="0"/>
              <a:t>DeNero</a:t>
            </a:r>
            <a:r>
              <a:rPr lang="en-US" altLang="ja-JP" dirty="0" smtClean="0"/>
              <a:t> et al.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678-BF81-4802-B404-7522B405AE8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Generative story of (sequential) phrase-based joint probability model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Choose a number of components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Generate each of     phrase pairs independently</a:t>
            </a:r>
          </a:p>
          <a:p>
            <a:pPr marL="1371600" lvl="2" indent="-514350"/>
            <a:r>
              <a:rPr lang="en-US" altLang="ja-JP" dirty="0" smtClean="0"/>
              <a:t>Nonparametric Bayesian prior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1" lang="en-US" altLang="ja-JP" dirty="0" smtClean="0"/>
              <a:t>Choose an ordering for the phrases</a:t>
            </a:r>
          </a:p>
          <a:p>
            <a:r>
              <a:rPr lang="en-US" altLang="ja-JP" dirty="0" smtClean="0"/>
              <a:t>Model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6444208" y="2708920"/>
          <a:ext cx="273174" cy="424937"/>
        </p:xfrm>
        <a:graphic>
          <a:graphicData uri="http://schemas.openxmlformats.org/presentationml/2006/ole">
            <p:oleObj spid="_x0000_s106498" name="数式" r:id="rId4" imgW="114120" imgH="177480" progId="Equation.3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4067944" y="3235554"/>
          <a:ext cx="273050" cy="425450"/>
        </p:xfrm>
        <a:graphic>
          <a:graphicData uri="http://schemas.openxmlformats.org/presentationml/2006/ole">
            <p:oleObj spid="_x0000_s106499" name="数式" r:id="rId5" imgW="114120" imgH="177480" progId="Equation.3">
              <p:embed/>
            </p:oleObj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539552" y="5205993"/>
          <a:ext cx="8397875" cy="939800"/>
        </p:xfrm>
        <a:graphic>
          <a:graphicData uri="http://schemas.openxmlformats.org/presentationml/2006/ole">
            <p:oleObj spid="_x0000_s106500" name="数式" r:id="rId6" imgW="3288960" imgH="368280" progId="Equation.3">
              <p:embed/>
            </p:oleObj>
          </a:graphicData>
        </a:graphic>
      </p:graphicFrame>
      <p:cxnSp>
        <p:nvCxnSpPr>
          <p:cNvPr id="10" name="直線コネクタ 9"/>
          <p:cNvCxnSpPr/>
          <p:nvPr/>
        </p:nvCxnSpPr>
        <p:spPr>
          <a:xfrm>
            <a:off x="3068712" y="5858108"/>
            <a:ext cx="13681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6741120" y="5858108"/>
            <a:ext cx="208823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4580880" y="6146140"/>
            <a:ext cx="208823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195112" y="5858108"/>
            <a:ext cx="109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Step 1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93693" y="5858108"/>
            <a:ext cx="109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Step 3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84936" y="6146140"/>
            <a:ext cx="109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Step 2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24128" y="1196752"/>
            <a:ext cx="2789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[</a:t>
            </a:r>
            <a:r>
              <a:rPr kumimoji="1" lang="en-US" altLang="ja-JP" sz="2400" dirty="0" err="1" smtClean="0"/>
              <a:t>DeNero</a:t>
            </a:r>
            <a:r>
              <a:rPr kumimoji="1" lang="en-US" altLang="ja-JP" sz="2400" dirty="0" smtClean="0"/>
              <a:t> et al., 2008]</a:t>
            </a:r>
            <a:endParaRPr kumimoji="1" lang="ja-JP" altLang="en-US" sz="2400" dirty="0"/>
          </a:p>
        </p:txBody>
      </p:sp>
      <p:sp>
        <p:nvSpPr>
          <p:cNvPr id="17" name="スライド番号プレースホル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of the Model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539552" y="1340768"/>
          <a:ext cx="8397875" cy="939800"/>
        </p:xfrm>
        <a:graphic>
          <a:graphicData uri="http://schemas.openxmlformats.org/presentationml/2006/ole">
            <p:oleObj spid="_x0000_s107522" name="数式" r:id="rId4" imgW="3288960" imgH="368280" progId="Equation.3">
              <p:embed/>
            </p:oleObj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3068712" y="1992883"/>
            <a:ext cx="13681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6741120" y="1992883"/>
            <a:ext cx="208823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580880" y="2280915"/>
            <a:ext cx="208823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195112" y="1992883"/>
            <a:ext cx="109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Step 1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93693" y="1992883"/>
            <a:ext cx="109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Step 3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84936" y="2280915"/>
            <a:ext cx="109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Step 2</a:t>
            </a:r>
            <a:endParaRPr kumimoji="1" lang="ja-JP" altLang="en-US" sz="2800" dirty="0"/>
          </a:p>
        </p:txBody>
      </p:sp>
      <p:sp>
        <p:nvSpPr>
          <p:cNvPr id="11" name="角丸四角形 10"/>
          <p:cNvSpPr/>
          <p:nvPr/>
        </p:nvSpPr>
        <p:spPr>
          <a:xfrm>
            <a:off x="1835696" y="3068960"/>
            <a:ext cx="1728192" cy="64807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He</a:t>
            </a:r>
            <a:endParaRPr kumimoji="1" lang="ja-JP" altLang="en-US" sz="3200" dirty="0"/>
          </a:p>
        </p:txBody>
      </p:sp>
      <p:sp>
        <p:nvSpPr>
          <p:cNvPr id="15" name="角丸四角形 14"/>
          <p:cNvSpPr/>
          <p:nvPr/>
        </p:nvSpPr>
        <p:spPr>
          <a:xfrm>
            <a:off x="1835696" y="3861048"/>
            <a:ext cx="1728192" cy="64807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 </a:t>
            </a:r>
            <a:r>
              <a:rPr lang="en-US" altLang="zh-CN" sz="3200" dirty="0" smtClean="0"/>
              <a:t>is</a:t>
            </a:r>
            <a:endParaRPr kumimoji="1" lang="ja-JP" altLang="en-US" sz="3200" dirty="0"/>
          </a:p>
        </p:txBody>
      </p:sp>
      <p:sp>
        <p:nvSpPr>
          <p:cNvPr id="16" name="角丸四角形 15"/>
          <p:cNvSpPr/>
          <p:nvPr/>
        </p:nvSpPr>
        <p:spPr>
          <a:xfrm>
            <a:off x="1835696" y="4653136"/>
            <a:ext cx="1728192" cy="64807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 </a:t>
            </a:r>
            <a:r>
              <a:rPr lang="en-US" altLang="zh-CN" sz="3200" dirty="0" smtClean="0"/>
              <a:t>my</a:t>
            </a:r>
            <a:endParaRPr kumimoji="1" lang="ja-JP" altLang="en-US" sz="3200" dirty="0"/>
          </a:p>
        </p:txBody>
      </p:sp>
      <p:sp>
        <p:nvSpPr>
          <p:cNvPr id="17" name="角丸四角形 16"/>
          <p:cNvSpPr/>
          <p:nvPr/>
        </p:nvSpPr>
        <p:spPr>
          <a:xfrm>
            <a:off x="1835696" y="5445224"/>
            <a:ext cx="1728192" cy="64807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brother</a:t>
            </a:r>
            <a:endParaRPr lang="ja-JP" altLang="en-US" sz="3200" dirty="0"/>
          </a:p>
        </p:txBody>
      </p:sp>
      <p:sp>
        <p:nvSpPr>
          <p:cNvPr id="18" name="角丸四角形 17"/>
          <p:cNvSpPr/>
          <p:nvPr/>
        </p:nvSpPr>
        <p:spPr>
          <a:xfrm>
            <a:off x="5508104" y="3068960"/>
            <a:ext cx="1728192" cy="64807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彼  は</a:t>
            </a:r>
            <a:endParaRPr kumimoji="1" lang="ja-JP" altLang="en-US" sz="3200" dirty="0"/>
          </a:p>
        </p:txBody>
      </p:sp>
      <p:sp>
        <p:nvSpPr>
          <p:cNvPr id="19" name="角丸四角形 18"/>
          <p:cNvSpPr/>
          <p:nvPr/>
        </p:nvSpPr>
        <p:spPr>
          <a:xfrm>
            <a:off x="5508104" y="3861048"/>
            <a:ext cx="1728192" cy="64807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err="1" smtClean="0"/>
              <a:t>です</a:t>
            </a:r>
            <a:endParaRPr kumimoji="1" lang="ja-JP" altLang="en-US" sz="3200" dirty="0"/>
          </a:p>
        </p:txBody>
      </p:sp>
      <p:sp>
        <p:nvSpPr>
          <p:cNvPr id="20" name="角丸四角形 19"/>
          <p:cNvSpPr/>
          <p:nvPr/>
        </p:nvSpPr>
        <p:spPr>
          <a:xfrm>
            <a:off x="5508104" y="4653136"/>
            <a:ext cx="1728192" cy="64807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私  の</a:t>
            </a:r>
            <a:endParaRPr kumimoji="1" lang="ja-JP" altLang="en-US" sz="3200" dirty="0"/>
          </a:p>
        </p:txBody>
      </p:sp>
      <p:sp>
        <p:nvSpPr>
          <p:cNvPr id="21" name="角丸四角形 20"/>
          <p:cNvSpPr/>
          <p:nvPr/>
        </p:nvSpPr>
        <p:spPr>
          <a:xfrm>
            <a:off x="5508104" y="5445224"/>
            <a:ext cx="1728192" cy="64807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兄</a:t>
            </a:r>
            <a:endParaRPr kumimoji="1" lang="ja-JP" altLang="en-US" sz="3200" dirty="0"/>
          </a:p>
        </p:txBody>
      </p:sp>
      <p:sp>
        <p:nvSpPr>
          <p:cNvPr id="22" name="円/楕円 21"/>
          <p:cNvSpPr/>
          <p:nvPr/>
        </p:nvSpPr>
        <p:spPr>
          <a:xfrm>
            <a:off x="4239900" y="3068960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3200" i="1" dirty="0" smtClean="0"/>
              <a:t>C</a:t>
            </a:r>
            <a:r>
              <a:rPr kumimoji="1" lang="en-US" altLang="ja-JP" sz="3200" i="1" baseline="-25000" dirty="0" smtClean="0"/>
              <a:t>1</a:t>
            </a:r>
            <a:endParaRPr kumimoji="1" lang="ja-JP" altLang="en-US" sz="3200" i="1" baseline="-25000" dirty="0"/>
          </a:p>
        </p:txBody>
      </p:sp>
      <p:sp>
        <p:nvSpPr>
          <p:cNvPr id="23" name="円/楕円 22"/>
          <p:cNvSpPr/>
          <p:nvPr/>
        </p:nvSpPr>
        <p:spPr>
          <a:xfrm>
            <a:off x="4239900" y="3861048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3200" i="1" dirty="0" smtClean="0"/>
              <a:t>C</a:t>
            </a:r>
            <a:r>
              <a:rPr lang="en-US" altLang="ja-JP" sz="3200" i="1" baseline="-25000" dirty="0" smtClean="0"/>
              <a:t>2</a:t>
            </a:r>
            <a:endParaRPr lang="ja-JP" altLang="en-US" sz="3200" i="1" baseline="-25000" dirty="0"/>
          </a:p>
        </p:txBody>
      </p:sp>
      <p:sp>
        <p:nvSpPr>
          <p:cNvPr id="24" name="円/楕円 23"/>
          <p:cNvSpPr/>
          <p:nvPr/>
        </p:nvSpPr>
        <p:spPr>
          <a:xfrm>
            <a:off x="4239900" y="4653136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3200" i="1" dirty="0" smtClean="0"/>
              <a:t>C</a:t>
            </a:r>
            <a:r>
              <a:rPr lang="en-US" altLang="ja-JP" sz="3200" i="1" baseline="-25000" dirty="0" smtClean="0"/>
              <a:t>3</a:t>
            </a:r>
            <a:endParaRPr kumimoji="1" lang="ja-JP" altLang="en-US" sz="3200" dirty="0"/>
          </a:p>
        </p:txBody>
      </p:sp>
      <p:sp>
        <p:nvSpPr>
          <p:cNvPr id="25" name="円/楕円 24"/>
          <p:cNvSpPr/>
          <p:nvPr/>
        </p:nvSpPr>
        <p:spPr>
          <a:xfrm>
            <a:off x="4239900" y="5445224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rIns="0" rtlCol="0" anchor="ctr"/>
          <a:lstStyle/>
          <a:p>
            <a:pPr algn="ctr"/>
            <a:r>
              <a:rPr lang="en-US" altLang="ja-JP" sz="3200" i="1" dirty="0" smtClean="0"/>
              <a:t>C</a:t>
            </a:r>
            <a:r>
              <a:rPr lang="en-US" altLang="ja-JP" sz="3200" i="1" baseline="-25000" dirty="0" smtClean="0"/>
              <a:t>4</a:t>
            </a:r>
            <a:endParaRPr lang="ja-JP" altLang="en-US" sz="3200" i="1" baseline="-25000" dirty="0"/>
          </a:p>
        </p:txBody>
      </p:sp>
      <p:sp>
        <p:nvSpPr>
          <p:cNvPr id="27" name="下矢印 26"/>
          <p:cNvSpPr/>
          <p:nvPr/>
        </p:nvSpPr>
        <p:spPr>
          <a:xfrm rot="16200000">
            <a:off x="5040052" y="3320988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 rot="16200000">
            <a:off x="5040052" y="4113076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 rot="16200000">
            <a:off x="5040052" y="4905164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下矢印 29"/>
          <p:cNvSpPr/>
          <p:nvPr/>
        </p:nvSpPr>
        <p:spPr>
          <a:xfrm rot="16200000">
            <a:off x="5040052" y="5697252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 rot="16200000" flipV="1">
            <a:off x="3815917" y="3320988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 flipV="1">
            <a:off x="3815916" y="4113076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 rot="16200000" flipV="1">
            <a:off x="3815917" y="4905164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 flipV="1">
            <a:off x="3815917" y="5697252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2987824" y="1340768"/>
            <a:ext cx="1512168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4499992" y="1340768"/>
            <a:ext cx="2232248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732240" y="1340768"/>
            <a:ext cx="2232248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>
            <a:stCxn id="11" idx="3"/>
            <a:endCxn id="18" idx="1"/>
          </p:cNvCxnSpPr>
          <p:nvPr/>
        </p:nvCxnSpPr>
        <p:spPr>
          <a:xfrm>
            <a:off x="3563888" y="3392996"/>
            <a:ext cx="1944216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15" idx="3"/>
            <a:endCxn id="21" idx="1"/>
          </p:cNvCxnSpPr>
          <p:nvPr/>
        </p:nvCxnSpPr>
        <p:spPr>
          <a:xfrm>
            <a:off x="3563888" y="4185084"/>
            <a:ext cx="1944216" cy="158417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16" idx="3"/>
            <a:endCxn id="19" idx="1"/>
          </p:cNvCxnSpPr>
          <p:nvPr/>
        </p:nvCxnSpPr>
        <p:spPr>
          <a:xfrm flipV="1">
            <a:off x="3563888" y="4185084"/>
            <a:ext cx="1944216" cy="7920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7" idx="3"/>
            <a:endCxn id="20" idx="1"/>
          </p:cNvCxnSpPr>
          <p:nvPr/>
        </p:nvCxnSpPr>
        <p:spPr>
          <a:xfrm flipV="1">
            <a:off x="3563888" y="4977172"/>
            <a:ext cx="1944216" cy="7920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スライド番号プレースホルダ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22C9-F55D-4862-8539-1E0B36ECCA7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763688" y="6165304"/>
            <a:ext cx="5594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Simple position-based distortion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51 L 0.00018 -0.11528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73953E-6 L 0.00017 0.22577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51 L 5E-6 -0.1155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9|8.9|1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9|7.1|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0.9|18|7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18.9|2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3|42|9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3|42|9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14.3|15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13718</TotalTime>
  <Words>985</Words>
  <Application>Microsoft Office PowerPoint</Application>
  <PresentationFormat>画面に合わせる (4:3)</PresentationFormat>
  <Paragraphs>320</Paragraphs>
  <Slides>33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5" baseType="lpstr">
      <vt:lpstr>Office テーマ</vt:lpstr>
      <vt:lpstr>数式</vt:lpstr>
      <vt:lpstr>Bayesian Subtree Alignment Model based on Dependency Trees</vt:lpstr>
      <vt:lpstr>Outline</vt:lpstr>
      <vt:lpstr>Background</vt:lpstr>
      <vt:lpstr>Alignment Accuracy of GIZA++</vt:lpstr>
      <vt:lpstr>Background</vt:lpstr>
      <vt:lpstr>Related Work</vt:lpstr>
      <vt:lpstr>Related Work</vt:lpstr>
      <vt:lpstr>Related Work</vt:lpstr>
      <vt:lpstr>Example of the Model</vt:lpstr>
      <vt:lpstr>Proposed Model</vt:lpstr>
      <vt:lpstr>スライド 11</vt:lpstr>
      <vt:lpstr>Model Decomposition</vt:lpstr>
      <vt:lpstr>Dependency Relations</vt:lpstr>
      <vt:lpstr>Dependency Relations</vt:lpstr>
      <vt:lpstr>Dependency Relations</vt:lpstr>
      <vt:lpstr>Dependency Relations</vt:lpstr>
      <vt:lpstr>Dependency Relation Probability</vt:lpstr>
      <vt:lpstr>スライド 18</vt:lpstr>
      <vt:lpstr>Model Training</vt:lpstr>
      <vt:lpstr>SWAP Operator</vt:lpstr>
      <vt:lpstr>TOGGLE Operator</vt:lpstr>
      <vt:lpstr>EXPAND Operator</vt:lpstr>
      <vt:lpstr>Alignment Experiment</vt:lpstr>
      <vt:lpstr>Alignment Experiment</vt:lpstr>
      <vt:lpstr>Alignment Experiment</vt:lpstr>
      <vt:lpstr>Improved Example</vt:lpstr>
      <vt:lpstr>スライド 27</vt:lpstr>
      <vt:lpstr>スライド 28</vt:lpstr>
      <vt:lpstr>Japanese-to-English Translation Experiment</vt:lpstr>
      <vt:lpstr>Japanese-to-English Translation Experiment</vt:lpstr>
      <vt:lpstr>Japanese-to-English Translation Experiment</vt:lpstr>
      <vt:lpstr>スライド 32</vt:lpstr>
      <vt:lpstr>Conclusion</vt:lpstr>
    </vt:vector>
  </TitlesOfParts>
  <Company>Kyoto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日本語の基本語彙に対する 意味情報の整備</dc:title>
  <dc:creator>kuro</dc:creator>
  <cp:lastModifiedBy>nakazawa</cp:lastModifiedBy>
  <cp:revision>699</cp:revision>
  <dcterms:created xsi:type="dcterms:W3CDTF">2009-03-04T02:10:35Z</dcterms:created>
  <dcterms:modified xsi:type="dcterms:W3CDTF">2011-11-15T06:12:17Z</dcterms:modified>
</cp:coreProperties>
</file>